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8" r:id="rId4"/>
    <p:sldId id="260" r:id="rId5"/>
    <p:sldId id="280" r:id="rId6"/>
    <p:sldId id="269" r:id="rId7"/>
    <p:sldId id="272" r:id="rId8"/>
    <p:sldId id="271" r:id="rId9"/>
    <p:sldId id="277" r:id="rId10"/>
    <p:sldId id="279" r:id="rId11"/>
    <p:sldId id="274" r:id="rId12"/>
    <p:sldId id="273" r:id="rId13"/>
    <p:sldId id="264"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8CD02-9DBC-4600-B5A9-CD4ACAC901F4}" v="547" dt="2024-02-13T18:17:54.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507" autoAdjust="0"/>
  </p:normalViewPr>
  <p:slideViewPr>
    <p:cSldViewPr snapToGrid="0">
      <p:cViewPr>
        <p:scale>
          <a:sx n="71" d="100"/>
          <a:sy n="71" d="100"/>
        </p:scale>
        <p:origin x="484" y="-10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ico Jones" userId="a8601af0-5a42-4c05-980b-6a1fb53a10f6" providerId="ADAL" clId="{D82A0849-86FB-44E7-AF0B-97708B5CAE5D}"/>
    <pc:docChg chg="addSld">
      <pc:chgData name="Tamico Jones" userId="a8601af0-5a42-4c05-980b-6a1fb53a10f6" providerId="ADAL" clId="{D82A0849-86FB-44E7-AF0B-97708B5CAE5D}" dt="2023-12-14T20:54:00.424" v="0" actId="680"/>
      <pc:docMkLst>
        <pc:docMk/>
      </pc:docMkLst>
      <pc:sldChg chg="new">
        <pc:chgData name="Tamico Jones" userId="a8601af0-5a42-4c05-980b-6a1fb53a10f6" providerId="ADAL" clId="{D82A0849-86FB-44E7-AF0B-97708B5CAE5D}" dt="2023-12-14T20:54:00.424" v="0" actId="680"/>
        <pc:sldMkLst>
          <pc:docMk/>
          <pc:sldMk cId="1086472757" sldId="281"/>
        </pc:sldMkLst>
      </pc:sldChg>
    </pc:docChg>
  </pc:docChgLst>
  <pc:docChgLst>
    <pc:chgData name="Tamico Jones" userId="a8601af0-5a42-4c05-980b-6a1fb53a10f6" providerId="ADAL" clId="{9248CD02-9DBC-4600-B5A9-CD4ACAC901F4}"/>
    <pc:docChg chg="custSel delSld modSld sldOrd">
      <pc:chgData name="Tamico Jones" userId="a8601af0-5a42-4c05-980b-6a1fb53a10f6" providerId="ADAL" clId="{9248CD02-9DBC-4600-B5A9-CD4ACAC901F4}" dt="2024-02-13T18:18:13.755" v="1234" actId="47"/>
      <pc:docMkLst>
        <pc:docMk/>
      </pc:docMkLst>
      <pc:sldChg chg="modSp mod modNotesTx">
        <pc:chgData name="Tamico Jones" userId="a8601af0-5a42-4c05-980b-6a1fb53a10f6" providerId="ADAL" clId="{9248CD02-9DBC-4600-B5A9-CD4ACAC901F4}" dt="2024-02-13T17:57:28.683" v="114" actId="20577"/>
        <pc:sldMkLst>
          <pc:docMk/>
          <pc:sldMk cId="804900760" sldId="256"/>
        </pc:sldMkLst>
        <pc:spChg chg="mod">
          <ac:chgData name="Tamico Jones" userId="a8601af0-5a42-4c05-980b-6a1fb53a10f6" providerId="ADAL" clId="{9248CD02-9DBC-4600-B5A9-CD4ACAC901F4}" dt="2024-02-13T17:41:31.463" v="10" actId="5793"/>
          <ac:spMkLst>
            <pc:docMk/>
            <pc:sldMk cId="804900760" sldId="256"/>
            <ac:spMk id="3" creationId="{487608C5-9F66-C94B-ED0E-C3AE85A0ECC2}"/>
          </ac:spMkLst>
        </pc:spChg>
      </pc:sldChg>
      <pc:sldChg chg="modNotesTx">
        <pc:chgData name="Tamico Jones" userId="a8601af0-5a42-4c05-980b-6a1fb53a10f6" providerId="ADAL" clId="{9248CD02-9DBC-4600-B5A9-CD4ACAC901F4}" dt="2024-02-13T17:57:43.781" v="118" actId="20577"/>
        <pc:sldMkLst>
          <pc:docMk/>
          <pc:sldMk cId="1899412224" sldId="258"/>
        </pc:sldMkLst>
      </pc:sldChg>
      <pc:sldChg chg="modNotesTx">
        <pc:chgData name="Tamico Jones" userId="a8601af0-5a42-4c05-980b-6a1fb53a10f6" providerId="ADAL" clId="{9248CD02-9DBC-4600-B5A9-CD4ACAC901F4}" dt="2024-02-13T17:57:54.525" v="123" actId="20577"/>
        <pc:sldMkLst>
          <pc:docMk/>
          <pc:sldMk cId="1687771005" sldId="260"/>
        </pc:sldMkLst>
      </pc:sldChg>
      <pc:sldChg chg="modSp mod">
        <pc:chgData name="Tamico Jones" userId="a8601af0-5a42-4c05-980b-6a1fb53a10f6" providerId="ADAL" clId="{9248CD02-9DBC-4600-B5A9-CD4ACAC901F4}" dt="2024-02-13T18:18:04.509" v="1233" actId="1076"/>
        <pc:sldMkLst>
          <pc:docMk/>
          <pc:sldMk cId="155236964" sldId="268"/>
        </pc:sldMkLst>
        <pc:spChg chg="mod">
          <ac:chgData name="Tamico Jones" userId="a8601af0-5a42-4c05-980b-6a1fb53a10f6" providerId="ADAL" clId="{9248CD02-9DBC-4600-B5A9-CD4ACAC901F4}" dt="2024-02-13T18:13:28.287" v="1070" actId="20577"/>
          <ac:spMkLst>
            <pc:docMk/>
            <pc:sldMk cId="155236964" sldId="268"/>
            <ac:spMk id="3" creationId="{87FF6565-B9B3-168C-31C8-FBE24CF1F09D}"/>
          </ac:spMkLst>
        </pc:spChg>
        <pc:spChg chg="mod">
          <ac:chgData name="Tamico Jones" userId="a8601af0-5a42-4c05-980b-6a1fb53a10f6" providerId="ADAL" clId="{9248CD02-9DBC-4600-B5A9-CD4ACAC901F4}" dt="2024-02-13T18:18:04.509" v="1233" actId="1076"/>
          <ac:spMkLst>
            <pc:docMk/>
            <pc:sldMk cId="155236964" sldId="268"/>
            <ac:spMk id="4" creationId="{3CEB8899-D4F0-206B-0A95-AA73FD7D21D2}"/>
          </ac:spMkLst>
        </pc:spChg>
      </pc:sldChg>
      <pc:sldChg chg="ord">
        <pc:chgData name="Tamico Jones" userId="a8601af0-5a42-4c05-980b-6a1fb53a10f6" providerId="ADAL" clId="{9248CD02-9DBC-4600-B5A9-CD4ACAC901F4}" dt="2024-02-13T18:05:41.345" v="679"/>
        <pc:sldMkLst>
          <pc:docMk/>
          <pc:sldMk cId="61276521" sldId="269"/>
        </pc:sldMkLst>
      </pc:sldChg>
      <pc:sldChg chg="modNotesTx">
        <pc:chgData name="Tamico Jones" userId="a8601af0-5a42-4c05-980b-6a1fb53a10f6" providerId="ADAL" clId="{9248CD02-9DBC-4600-B5A9-CD4ACAC901F4}" dt="2024-02-13T18:06:19.883" v="691" actId="6549"/>
        <pc:sldMkLst>
          <pc:docMk/>
          <pc:sldMk cId="1714626982" sldId="272"/>
        </pc:sldMkLst>
      </pc:sldChg>
      <pc:sldChg chg="modNotesTx">
        <pc:chgData name="Tamico Jones" userId="a8601af0-5a42-4c05-980b-6a1fb53a10f6" providerId="ADAL" clId="{9248CD02-9DBC-4600-B5A9-CD4ACAC901F4}" dt="2024-02-13T18:08:20.702" v="706" actId="20577"/>
        <pc:sldMkLst>
          <pc:docMk/>
          <pc:sldMk cId="395297327" sldId="273"/>
        </pc:sldMkLst>
      </pc:sldChg>
      <pc:sldChg chg="modSp mod ord modNotesTx">
        <pc:chgData name="Tamico Jones" userId="a8601af0-5a42-4c05-980b-6a1fb53a10f6" providerId="ADAL" clId="{9248CD02-9DBC-4600-B5A9-CD4ACAC901F4}" dt="2024-02-13T18:12:10.578" v="1058" actId="1076"/>
        <pc:sldMkLst>
          <pc:docMk/>
          <pc:sldMk cId="52513994" sldId="274"/>
        </pc:sldMkLst>
        <pc:spChg chg="mod">
          <ac:chgData name="Tamico Jones" userId="a8601af0-5a42-4c05-980b-6a1fb53a10f6" providerId="ADAL" clId="{9248CD02-9DBC-4600-B5A9-CD4ACAC901F4}" dt="2024-02-13T18:12:10.578" v="1058" actId="1076"/>
          <ac:spMkLst>
            <pc:docMk/>
            <pc:sldMk cId="52513994" sldId="274"/>
            <ac:spMk id="2" creationId="{FA869E23-50C7-0681-781A-72E2EA99CA36}"/>
          </ac:spMkLst>
        </pc:spChg>
      </pc:sldChg>
      <pc:sldChg chg="modSp mod modAnim modNotesTx">
        <pc:chgData name="Tamico Jones" userId="a8601af0-5a42-4c05-980b-6a1fb53a10f6" providerId="ADAL" clId="{9248CD02-9DBC-4600-B5A9-CD4ACAC901F4}" dt="2024-02-13T18:05:33.667" v="677" actId="20577"/>
        <pc:sldMkLst>
          <pc:docMk/>
          <pc:sldMk cId="2145799183" sldId="278"/>
        </pc:sldMkLst>
        <pc:spChg chg="mod">
          <ac:chgData name="Tamico Jones" userId="a8601af0-5a42-4c05-980b-6a1fb53a10f6" providerId="ADAL" clId="{9248CD02-9DBC-4600-B5A9-CD4ACAC901F4}" dt="2024-02-13T18:05:33.667" v="677" actId="20577"/>
          <ac:spMkLst>
            <pc:docMk/>
            <pc:sldMk cId="2145799183" sldId="278"/>
            <ac:spMk id="4" creationId="{67E7F0C7-9D6F-4389-9367-39C85AEC2B35}"/>
          </ac:spMkLst>
        </pc:spChg>
      </pc:sldChg>
      <pc:sldChg chg="modSp mod modNotesTx">
        <pc:chgData name="Tamico Jones" userId="a8601af0-5a42-4c05-980b-6a1fb53a10f6" providerId="ADAL" clId="{9248CD02-9DBC-4600-B5A9-CD4ACAC901F4}" dt="2024-02-13T18:12:45.338" v="1063" actId="20577"/>
        <pc:sldMkLst>
          <pc:docMk/>
          <pc:sldMk cId="1293725230" sldId="279"/>
        </pc:sldMkLst>
        <pc:spChg chg="mod">
          <ac:chgData name="Tamico Jones" userId="a8601af0-5a42-4c05-980b-6a1fb53a10f6" providerId="ADAL" clId="{9248CD02-9DBC-4600-B5A9-CD4ACAC901F4}" dt="2024-02-13T18:12:45.338" v="1063" actId="20577"/>
          <ac:spMkLst>
            <pc:docMk/>
            <pc:sldMk cId="1293725230" sldId="279"/>
            <ac:spMk id="2" creationId="{0182D713-6320-4A94-9AE3-E4FC0F6312A9}"/>
          </ac:spMkLst>
        </pc:spChg>
      </pc:sldChg>
      <pc:sldChg chg="ord">
        <pc:chgData name="Tamico Jones" userId="a8601af0-5a42-4c05-980b-6a1fb53a10f6" providerId="ADAL" clId="{9248CD02-9DBC-4600-B5A9-CD4ACAC901F4}" dt="2024-02-13T18:05:52.017" v="681"/>
        <pc:sldMkLst>
          <pc:docMk/>
          <pc:sldMk cId="2029062303" sldId="280"/>
        </pc:sldMkLst>
      </pc:sldChg>
      <pc:sldChg chg="del">
        <pc:chgData name="Tamico Jones" userId="a8601af0-5a42-4c05-980b-6a1fb53a10f6" providerId="ADAL" clId="{9248CD02-9DBC-4600-B5A9-CD4ACAC901F4}" dt="2024-02-13T18:18:13.755" v="1234" actId="47"/>
        <pc:sldMkLst>
          <pc:docMk/>
          <pc:sldMk cId="1086472757"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DF090-68B3-4E0A-ADE8-11B193E32C16}"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lang="en-US"/>
        </a:p>
      </dgm:t>
    </dgm:pt>
    <dgm:pt modelId="{05996741-54D1-4C41-90B3-A9F8DE029E68}">
      <dgm:prSet custT="1"/>
      <dgm:spPr/>
      <dgm:t>
        <a:bodyPr/>
        <a:lstStyle/>
        <a:p>
          <a:endParaRPr lang="en-US" sz="1800" dirty="0"/>
        </a:p>
        <a:p>
          <a:endParaRPr lang="en-US" sz="1800" dirty="0"/>
        </a:p>
        <a:p>
          <a:endParaRPr lang="en-US" sz="1800" dirty="0"/>
        </a:p>
        <a:p>
          <a:endParaRPr lang="en-US" sz="1800" dirty="0"/>
        </a:p>
        <a:p>
          <a:r>
            <a:rPr lang="en-US" sz="1800" dirty="0"/>
            <a:t>Easterseals Midwest</a:t>
          </a:r>
        </a:p>
      </dgm:t>
    </dgm:pt>
    <dgm:pt modelId="{E9331593-3407-4B3D-B62C-33197EFB342A}" type="parTrans" cxnId="{770463A8-6944-4C34-B140-0A49C12F3F6E}">
      <dgm:prSet/>
      <dgm:spPr/>
      <dgm:t>
        <a:bodyPr/>
        <a:lstStyle/>
        <a:p>
          <a:endParaRPr lang="en-US"/>
        </a:p>
      </dgm:t>
    </dgm:pt>
    <dgm:pt modelId="{C513FBE4-3BF6-478C-B677-70A3A9592AC1}" type="sibTrans" cxnId="{770463A8-6944-4C34-B140-0A49C12F3F6E}">
      <dgm:prSet/>
      <dgm:spPr/>
      <dgm:t>
        <a:bodyPr/>
        <a:lstStyle/>
        <a:p>
          <a:endParaRPr lang="en-US"/>
        </a:p>
      </dgm:t>
    </dgm:pt>
    <dgm:pt modelId="{F9E38C88-729A-4575-8B47-65F3C300A1C2}">
      <dgm:prSet custT="1"/>
      <dgm:spPr/>
      <dgm:t>
        <a:bodyPr/>
        <a:lstStyle/>
        <a:p>
          <a:endParaRPr lang="en-US" sz="1200" dirty="0"/>
        </a:p>
        <a:p>
          <a:endParaRPr lang="en-US" sz="1200" dirty="0"/>
        </a:p>
        <a:p>
          <a:endParaRPr lang="en-US" sz="1200" dirty="0"/>
        </a:p>
        <a:p>
          <a:endParaRPr lang="en-US" sz="1200" dirty="0"/>
        </a:p>
        <a:p>
          <a:endParaRPr lang="en-US" sz="1200" dirty="0"/>
        </a:p>
        <a:p>
          <a:endParaRPr lang="en-US" sz="1200" dirty="0"/>
        </a:p>
        <a:p>
          <a:r>
            <a:rPr lang="en-US" sz="1800" dirty="0"/>
            <a:t>St. Louis ARC</a:t>
          </a:r>
        </a:p>
      </dgm:t>
    </dgm:pt>
    <dgm:pt modelId="{4502F994-80E5-4555-BEDB-5468BE9A9146}" type="parTrans" cxnId="{A8BEC85B-9563-4E80-9A21-9512333CEB56}">
      <dgm:prSet/>
      <dgm:spPr/>
      <dgm:t>
        <a:bodyPr/>
        <a:lstStyle/>
        <a:p>
          <a:endParaRPr lang="en-US"/>
        </a:p>
      </dgm:t>
    </dgm:pt>
    <dgm:pt modelId="{00F25EFB-1092-4D12-AD78-A11438032857}" type="sibTrans" cxnId="{A8BEC85B-9563-4E80-9A21-9512333CEB56}">
      <dgm:prSet/>
      <dgm:spPr/>
      <dgm:t>
        <a:bodyPr/>
        <a:lstStyle/>
        <a:p>
          <a:endParaRPr lang="en-US"/>
        </a:p>
      </dgm:t>
    </dgm:pt>
    <dgm:pt modelId="{4A79726C-E059-4701-B005-2EBE1D1B5E2C}">
      <dgm:prSet custT="1"/>
      <dgm:spPr>
        <a:solidFill>
          <a:schemeClr val="accent6">
            <a:lumMod val="60000"/>
            <a:lumOff val="40000"/>
          </a:schemeClr>
        </a:solidFill>
      </dgm:spPr>
      <dgm:t>
        <a:bodyPr/>
        <a:lstStyle/>
        <a:p>
          <a:endParaRPr lang="en-US" sz="1800" dirty="0"/>
        </a:p>
        <a:p>
          <a:endParaRPr lang="en-US" sz="1800" dirty="0"/>
        </a:p>
        <a:p>
          <a:endParaRPr lang="en-US" sz="1800" dirty="0"/>
        </a:p>
        <a:p>
          <a:endParaRPr lang="en-US" sz="1800" dirty="0"/>
        </a:p>
        <a:p>
          <a:r>
            <a:rPr lang="en-US" sz="1800" dirty="0"/>
            <a:t>Sunnyhill</a:t>
          </a:r>
        </a:p>
      </dgm:t>
    </dgm:pt>
    <dgm:pt modelId="{2CC57D0C-9C43-4C3E-BD8B-3ACC6AC43733}" type="parTrans" cxnId="{A0CC9DB5-B579-4C3A-819A-57608D84FF6D}">
      <dgm:prSet/>
      <dgm:spPr/>
      <dgm:t>
        <a:bodyPr/>
        <a:lstStyle/>
        <a:p>
          <a:endParaRPr lang="en-US"/>
        </a:p>
      </dgm:t>
    </dgm:pt>
    <dgm:pt modelId="{EA5E31ED-81BE-49E1-8956-49A35D23A699}" type="sibTrans" cxnId="{A0CC9DB5-B579-4C3A-819A-57608D84FF6D}">
      <dgm:prSet/>
      <dgm:spPr/>
      <dgm:t>
        <a:bodyPr/>
        <a:lstStyle/>
        <a:p>
          <a:endParaRPr lang="en-US"/>
        </a:p>
      </dgm:t>
    </dgm:pt>
    <dgm:pt modelId="{66D5A4DF-09C1-474A-BD44-F2B322D09C27}">
      <dgm:prSet custT="1"/>
      <dgm:spPr/>
      <dgm:t>
        <a:bodyPr/>
        <a:lstStyle/>
        <a:p>
          <a:endParaRPr lang="en-US" sz="1800" dirty="0"/>
        </a:p>
        <a:p>
          <a:endParaRPr lang="en-US" sz="1800" dirty="0"/>
        </a:p>
        <a:p>
          <a:endParaRPr lang="en-US" sz="1800" dirty="0"/>
        </a:p>
        <a:p>
          <a:endParaRPr lang="en-US" sz="1800" dirty="0"/>
        </a:p>
        <a:p>
          <a:r>
            <a:rPr lang="en-US" sz="1800" dirty="0"/>
            <a:t>  UCP Heartland</a:t>
          </a:r>
        </a:p>
      </dgm:t>
    </dgm:pt>
    <dgm:pt modelId="{1C35D331-4B55-4CE9-9D09-CE89F6E3C0D2}" type="parTrans" cxnId="{0547E848-023C-4DE9-A8DA-AC3C3433C27B}">
      <dgm:prSet/>
      <dgm:spPr/>
      <dgm:t>
        <a:bodyPr/>
        <a:lstStyle/>
        <a:p>
          <a:endParaRPr lang="en-US"/>
        </a:p>
      </dgm:t>
    </dgm:pt>
    <dgm:pt modelId="{0C7B4C39-9B92-48A9-844F-586AB35A837C}" type="sibTrans" cxnId="{0547E848-023C-4DE9-A8DA-AC3C3433C27B}">
      <dgm:prSet/>
      <dgm:spPr/>
      <dgm:t>
        <a:bodyPr/>
        <a:lstStyle/>
        <a:p>
          <a:endParaRPr lang="en-US"/>
        </a:p>
      </dgm:t>
    </dgm:pt>
    <dgm:pt modelId="{EB37F844-3FF3-4689-91CD-E7011C41CDBE}" type="pres">
      <dgm:prSet presAssocID="{346DF090-68B3-4E0A-ADE8-11B193E32C16}" presName="matrix" presStyleCnt="0">
        <dgm:presLayoutVars>
          <dgm:chMax val="1"/>
          <dgm:dir/>
          <dgm:resizeHandles val="exact"/>
        </dgm:presLayoutVars>
      </dgm:prSet>
      <dgm:spPr/>
    </dgm:pt>
    <dgm:pt modelId="{F370FD02-11B8-449F-901B-1212DBF58F74}" type="pres">
      <dgm:prSet presAssocID="{346DF090-68B3-4E0A-ADE8-11B193E32C16}" presName="diamond" presStyleLbl="bgShp" presStyleIdx="0" presStyleCnt="1"/>
      <dgm:spPr/>
    </dgm:pt>
    <dgm:pt modelId="{4DFF13F8-7A3C-4F6C-AD4D-7D6EF8E9321B}" type="pres">
      <dgm:prSet presAssocID="{346DF090-68B3-4E0A-ADE8-11B193E32C16}" presName="quad1" presStyleLbl="node1" presStyleIdx="0" presStyleCnt="4">
        <dgm:presLayoutVars>
          <dgm:chMax val="0"/>
          <dgm:chPref val="0"/>
          <dgm:bulletEnabled val="1"/>
        </dgm:presLayoutVars>
      </dgm:prSet>
      <dgm:spPr/>
    </dgm:pt>
    <dgm:pt modelId="{92C943B5-C3BA-4FF5-AAF9-5D196A838201}" type="pres">
      <dgm:prSet presAssocID="{346DF090-68B3-4E0A-ADE8-11B193E32C16}" presName="quad2" presStyleLbl="node1" presStyleIdx="1" presStyleCnt="4">
        <dgm:presLayoutVars>
          <dgm:chMax val="0"/>
          <dgm:chPref val="0"/>
          <dgm:bulletEnabled val="1"/>
        </dgm:presLayoutVars>
      </dgm:prSet>
      <dgm:spPr/>
    </dgm:pt>
    <dgm:pt modelId="{7AFDD536-D862-4B19-ABEA-DF3A4A0F381B}" type="pres">
      <dgm:prSet presAssocID="{346DF090-68B3-4E0A-ADE8-11B193E32C16}" presName="quad3" presStyleLbl="node1" presStyleIdx="2" presStyleCnt="4" custLinFactNeighborX="70" custLinFactNeighborY="997">
        <dgm:presLayoutVars>
          <dgm:chMax val="0"/>
          <dgm:chPref val="0"/>
          <dgm:bulletEnabled val="1"/>
        </dgm:presLayoutVars>
      </dgm:prSet>
      <dgm:spPr/>
    </dgm:pt>
    <dgm:pt modelId="{271F379C-F879-4F35-8547-4B77B1277D0D}" type="pres">
      <dgm:prSet presAssocID="{346DF090-68B3-4E0A-ADE8-11B193E32C16}" presName="quad4" presStyleLbl="node1" presStyleIdx="3" presStyleCnt="4">
        <dgm:presLayoutVars>
          <dgm:chMax val="0"/>
          <dgm:chPref val="0"/>
          <dgm:bulletEnabled val="1"/>
        </dgm:presLayoutVars>
      </dgm:prSet>
      <dgm:spPr/>
    </dgm:pt>
  </dgm:ptLst>
  <dgm:cxnLst>
    <dgm:cxn modelId="{9285983E-77E0-4A4F-B462-970198B2DB40}" type="presOf" srcId="{4A79726C-E059-4701-B005-2EBE1D1B5E2C}" destId="{7AFDD536-D862-4B19-ABEA-DF3A4A0F381B}" srcOrd="0" destOrd="0" presId="urn:microsoft.com/office/officeart/2005/8/layout/matrix3"/>
    <dgm:cxn modelId="{A8BEC85B-9563-4E80-9A21-9512333CEB56}" srcId="{346DF090-68B3-4E0A-ADE8-11B193E32C16}" destId="{F9E38C88-729A-4575-8B47-65F3C300A1C2}" srcOrd="1" destOrd="0" parTransId="{4502F994-80E5-4555-BEDB-5468BE9A9146}" sibTransId="{00F25EFB-1092-4D12-AD78-A11438032857}"/>
    <dgm:cxn modelId="{0547E848-023C-4DE9-A8DA-AC3C3433C27B}" srcId="{346DF090-68B3-4E0A-ADE8-11B193E32C16}" destId="{66D5A4DF-09C1-474A-BD44-F2B322D09C27}" srcOrd="3" destOrd="0" parTransId="{1C35D331-4B55-4CE9-9D09-CE89F6E3C0D2}" sibTransId="{0C7B4C39-9B92-48A9-844F-586AB35A837C}"/>
    <dgm:cxn modelId="{C0ABD54E-4547-4D1C-A942-E6A997CD9600}" type="presOf" srcId="{66D5A4DF-09C1-474A-BD44-F2B322D09C27}" destId="{271F379C-F879-4F35-8547-4B77B1277D0D}" srcOrd="0" destOrd="0" presId="urn:microsoft.com/office/officeart/2005/8/layout/matrix3"/>
    <dgm:cxn modelId="{28A0437E-DFB6-4D9A-9AA2-EEA7BCEF7CB4}" type="presOf" srcId="{05996741-54D1-4C41-90B3-A9F8DE029E68}" destId="{4DFF13F8-7A3C-4F6C-AD4D-7D6EF8E9321B}" srcOrd="0" destOrd="0" presId="urn:microsoft.com/office/officeart/2005/8/layout/matrix3"/>
    <dgm:cxn modelId="{770463A8-6944-4C34-B140-0A49C12F3F6E}" srcId="{346DF090-68B3-4E0A-ADE8-11B193E32C16}" destId="{05996741-54D1-4C41-90B3-A9F8DE029E68}" srcOrd="0" destOrd="0" parTransId="{E9331593-3407-4B3D-B62C-33197EFB342A}" sibTransId="{C513FBE4-3BF6-478C-B677-70A3A9592AC1}"/>
    <dgm:cxn modelId="{E360CBA9-69C9-4432-867F-3E5EB7BA202E}" type="presOf" srcId="{346DF090-68B3-4E0A-ADE8-11B193E32C16}" destId="{EB37F844-3FF3-4689-91CD-E7011C41CDBE}" srcOrd="0" destOrd="0" presId="urn:microsoft.com/office/officeart/2005/8/layout/matrix3"/>
    <dgm:cxn modelId="{A0CC9DB5-B579-4C3A-819A-57608D84FF6D}" srcId="{346DF090-68B3-4E0A-ADE8-11B193E32C16}" destId="{4A79726C-E059-4701-B005-2EBE1D1B5E2C}" srcOrd="2" destOrd="0" parTransId="{2CC57D0C-9C43-4C3E-BD8B-3ACC6AC43733}" sibTransId="{EA5E31ED-81BE-49E1-8956-49A35D23A699}"/>
    <dgm:cxn modelId="{DF6E03BD-BA84-415C-9FAE-FF84D20C8321}" type="presOf" srcId="{F9E38C88-729A-4575-8B47-65F3C300A1C2}" destId="{92C943B5-C3BA-4FF5-AAF9-5D196A838201}" srcOrd="0" destOrd="0" presId="urn:microsoft.com/office/officeart/2005/8/layout/matrix3"/>
    <dgm:cxn modelId="{8B8B5866-4D8F-429C-BA87-7ADE9B3D24C0}" type="presParOf" srcId="{EB37F844-3FF3-4689-91CD-E7011C41CDBE}" destId="{F370FD02-11B8-449F-901B-1212DBF58F74}" srcOrd="0" destOrd="0" presId="urn:microsoft.com/office/officeart/2005/8/layout/matrix3"/>
    <dgm:cxn modelId="{E33A9F15-CA87-4584-9DAD-411DBC360809}" type="presParOf" srcId="{EB37F844-3FF3-4689-91CD-E7011C41CDBE}" destId="{4DFF13F8-7A3C-4F6C-AD4D-7D6EF8E9321B}" srcOrd="1" destOrd="0" presId="urn:microsoft.com/office/officeart/2005/8/layout/matrix3"/>
    <dgm:cxn modelId="{D6B87231-2627-4AD0-A79A-E6782454DAD5}" type="presParOf" srcId="{EB37F844-3FF3-4689-91CD-E7011C41CDBE}" destId="{92C943B5-C3BA-4FF5-AAF9-5D196A838201}" srcOrd="2" destOrd="0" presId="urn:microsoft.com/office/officeart/2005/8/layout/matrix3"/>
    <dgm:cxn modelId="{E00C1003-3534-4E83-8882-3964AEAF19FF}" type="presParOf" srcId="{EB37F844-3FF3-4689-91CD-E7011C41CDBE}" destId="{7AFDD536-D862-4B19-ABEA-DF3A4A0F381B}" srcOrd="3" destOrd="0" presId="urn:microsoft.com/office/officeart/2005/8/layout/matrix3"/>
    <dgm:cxn modelId="{4112BFA0-C7C3-4AB9-B74B-0E8584B4DE0A}" type="presParOf" srcId="{EB37F844-3FF3-4689-91CD-E7011C41CDBE}" destId="{271F379C-F879-4F35-8547-4B77B1277D0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587FE-5A65-49CC-97FA-7A8CFEF6FA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E85CAE4-8BF3-4191-8EB0-424F8D4B1AC2}">
      <dgm:prSet custT="1"/>
      <dgm:spPr/>
      <dgm:t>
        <a:bodyPr/>
        <a:lstStyle/>
        <a:p>
          <a:r>
            <a:rPr lang="en-US" sz="2000" dirty="0"/>
            <a:t>Who/What do we educate? </a:t>
          </a:r>
        </a:p>
      </dgm:t>
    </dgm:pt>
    <dgm:pt modelId="{41A8CBB3-D246-482E-8570-931993A80333}" type="parTrans" cxnId="{368F2D61-1168-424C-817C-B71030D7931D}">
      <dgm:prSet/>
      <dgm:spPr/>
      <dgm:t>
        <a:bodyPr/>
        <a:lstStyle/>
        <a:p>
          <a:endParaRPr lang="en-US"/>
        </a:p>
      </dgm:t>
    </dgm:pt>
    <dgm:pt modelId="{4D80FC35-0A3A-41E9-A04B-6D8475C207B4}" type="sibTrans" cxnId="{368F2D61-1168-424C-817C-B71030D7931D}">
      <dgm:prSet/>
      <dgm:spPr/>
      <dgm:t>
        <a:bodyPr/>
        <a:lstStyle/>
        <a:p>
          <a:endParaRPr lang="en-US"/>
        </a:p>
      </dgm:t>
    </dgm:pt>
    <dgm:pt modelId="{DBDA83E4-7C7E-4D3A-9246-971452E849D6}">
      <dgm:prSet custT="1"/>
      <dgm:spPr/>
      <dgm:t>
        <a:bodyPr/>
        <a:lstStyle/>
        <a:p>
          <a:r>
            <a:rPr lang="en-US" sz="1800" dirty="0"/>
            <a:t>Families in schools, IEPS, Rights</a:t>
          </a:r>
        </a:p>
      </dgm:t>
    </dgm:pt>
    <dgm:pt modelId="{415E689B-3354-4364-B8B4-397414E155C0}" type="parTrans" cxnId="{96E407FC-07B8-4201-A7FF-4F59395A4932}">
      <dgm:prSet/>
      <dgm:spPr/>
      <dgm:t>
        <a:bodyPr/>
        <a:lstStyle/>
        <a:p>
          <a:endParaRPr lang="en-US"/>
        </a:p>
      </dgm:t>
    </dgm:pt>
    <dgm:pt modelId="{FA0C1BC7-CE00-45A2-99D7-34B1B01F7A68}" type="sibTrans" cxnId="{96E407FC-07B8-4201-A7FF-4F59395A4932}">
      <dgm:prSet/>
      <dgm:spPr/>
      <dgm:t>
        <a:bodyPr/>
        <a:lstStyle/>
        <a:p>
          <a:endParaRPr lang="en-US"/>
        </a:p>
      </dgm:t>
    </dgm:pt>
    <dgm:pt modelId="{749D6FE5-C204-4938-9EE2-8B8BC89765EC}">
      <dgm:prSet custT="1"/>
      <dgm:spPr/>
      <dgm:t>
        <a:bodyPr/>
        <a:lstStyle/>
        <a:p>
          <a:r>
            <a:rPr lang="en-US" sz="1800" dirty="0"/>
            <a:t>Individuals on services, funding, how to access them</a:t>
          </a:r>
        </a:p>
      </dgm:t>
    </dgm:pt>
    <dgm:pt modelId="{9AAFC386-D5CC-433C-96D9-EAFC7201C8A4}" type="parTrans" cxnId="{2946DE12-2D70-4CA7-8CA3-5CFC750E3B10}">
      <dgm:prSet/>
      <dgm:spPr/>
      <dgm:t>
        <a:bodyPr/>
        <a:lstStyle/>
        <a:p>
          <a:endParaRPr lang="en-US"/>
        </a:p>
      </dgm:t>
    </dgm:pt>
    <dgm:pt modelId="{4F3A156D-E64B-43CB-9AF3-2EB97E5945F8}" type="sibTrans" cxnId="{2946DE12-2D70-4CA7-8CA3-5CFC750E3B10}">
      <dgm:prSet/>
      <dgm:spPr/>
      <dgm:t>
        <a:bodyPr/>
        <a:lstStyle/>
        <a:p>
          <a:endParaRPr lang="en-US"/>
        </a:p>
      </dgm:t>
    </dgm:pt>
    <dgm:pt modelId="{6C955A93-9058-4D6C-934F-8355AC325EC5}">
      <dgm:prSet custT="1"/>
      <dgm:spPr/>
      <dgm:t>
        <a:bodyPr/>
        <a:lstStyle/>
        <a:p>
          <a:r>
            <a:rPr lang="en-US" sz="1800" dirty="0"/>
            <a:t>Residential, Socialization, </a:t>
          </a:r>
          <a:r>
            <a:rPr lang="en-US" sz="1800" dirty="0" err="1"/>
            <a:t>etc</a:t>
          </a:r>
          <a:endParaRPr lang="en-US" sz="1800" dirty="0"/>
        </a:p>
      </dgm:t>
    </dgm:pt>
    <dgm:pt modelId="{1BFCB65A-14C3-45A6-BDEE-09A181B93844}" type="parTrans" cxnId="{0ABEF3F2-F93B-4769-ABEE-E172FBE339E6}">
      <dgm:prSet/>
      <dgm:spPr/>
      <dgm:t>
        <a:bodyPr/>
        <a:lstStyle/>
        <a:p>
          <a:endParaRPr lang="en-US"/>
        </a:p>
      </dgm:t>
    </dgm:pt>
    <dgm:pt modelId="{81D98BB9-5A77-424E-8C04-1AC7A888D08F}" type="sibTrans" cxnId="{0ABEF3F2-F93B-4769-ABEE-E172FBE339E6}">
      <dgm:prSet/>
      <dgm:spPr/>
      <dgm:t>
        <a:bodyPr/>
        <a:lstStyle/>
        <a:p>
          <a:endParaRPr lang="en-US"/>
        </a:p>
      </dgm:t>
    </dgm:pt>
    <dgm:pt modelId="{E1691AA5-0290-4D91-8A0B-8E20886F8DA7}">
      <dgm:prSet custT="1"/>
      <dgm:spPr/>
      <dgm:t>
        <a:bodyPr/>
        <a:lstStyle/>
        <a:p>
          <a:r>
            <a:rPr lang="en-US" sz="1800" dirty="0"/>
            <a:t>Transition stages</a:t>
          </a:r>
        </a:p>
      </dgm:t>
    </dgm:pt>
    <dgm:pt modelId="{A0A22DCD-D112-4CD1-A273-A05A5FE18B7A}" type="parTrans" cxnId="{1FE13C21-1529-49DB-AB85-AC58AA4FEF04}">
      <dgm:prSet/>
      <dgm:spPr/>
      <dgm:t>
        <a:bodyPr/>
        <a:lstStyle/>
        <a:p>
          <a:endParaRPr lang="en-US"/>
        </a:p>
      </dgm:t>
    </dgm:pt>
    <dgm:pt modelId="{70568978-942F-4767-BB79-C515B316D64E}" type="sibTrans" cxnId="{1FE13C21-1529-49DB-AB85-AC58AA4FEF04}">
      <dgm:prSet/>
      <dgm:spPr/>
      <dgm:t>
        <a:bodyPr/>
        <a:lstStyle/>
        <a:p>
          <a:endParaRPr lang="en-US"/>
        </a:p>
      </dgm:t>
    </dgm:pt>
    <dgm:pt modelId="{D25DD50A-F963-41A1-B334-6444685324D5}">
      <dgm:prSet custT="1"/>
      <dgm:spPr/>
      <dgm:t>
        <a:bodyPr/>
        <a:lstStyle/>
        <a:p>
          <a:r>
            <a:rPr lang="en-US" sz="1800" dirty="0"/>
            <a:t>Future Planning </a:t>
          </a:r>
        </a:p>
      </dgm:t>
    </dgm:pt>
    <dgm:pt modelId="{29AFA7A4-70EE-4339-B8B0-C3C163C2DBE9}" type="parTrans" cxnId="{EC4CE6BF-163E-4493-AB68-37EFD71B536D}">
      <dgm:prSet/>
      <dgm:spPr/>
      <dgm:t>
        <a:bodyPr/>
        <a:lstStyle/>
        <a:p>
          <a:endParaRPr lang="en-US"/>
        </a:p>
      </dgm:t>
    </dgm:pt>
    <dgm:pt modelId="{7E52A7F7-9D65-409F-8E9B-A16CC425E5A6}" type="sibTrans" cxnId="{EC4CE6BF-163E-4493-AB68-37EFD71B536D}">
      <dgm:prSet/>
      <dgm:spPr/>
      <dgm:t>
        <a:bodyPr/>
        <a:lstStyle/>
        <a:p>
          <a:endParaRPr lang="en-US"/>
        </a:p>
      </dgm:t>
    </dgm:pt>
    <dgm:pt modelId="{B680D402-E664-4AB0-992D-46B97D3F419C}">
      <dgm:prSet custT="1"/>
      <dgm:spPr/>
      <dgm:t>
        <a:bodyPr/>
        <a:lstStyle/>
        <a:p>
          <a:r>
            <a:rPr lang="en-US" sz="1800" dirty="0"/>
            <a:t>Self-Advocacy</a:t>
          </a:r>
        </a:p>
      </dgm:t>
    </dgm:pt>
    <dgm:pt modelId="{45278814-2D78-4DA1-9A52-C88CFC305D3A}" type="parTrans" cxnId="{8EF41631-DFC3-4CF9-AE9D-CD7CEF8A816C}">
      <dgm:prSet/>
      <dgm:spPr/>
      <dgm:t>
        <a:bodyPr/>
        <a:lstStyle/>
        <a:p>
          <a:endParaRPr lang="en-US"/>
        </a:p>
      </dgm:t>
    </dgm:pt>
    <dgm:pt modelId="{C4F6F331-82C0-4B14-A6CB-4CDB8FEE9944}" type="sibTrans" cxnId="{8EF41631-DFC3-4CF9-AE9D-CD7CEF8A816C}">
      <dgm:prSet/>
      <dgm:spPr/>
      <dgm:t>
        <a:bodyPr/>
        <a:lstStyle/>
        <a:p>
          <a:endParaRPr lang="en-US"/>
        </a:p>
      </dgm:t>
    </dgm:pt>
    <dgm:pt modelId="{5ABD66AD-5BF1-4CE5-A0FE-3343306D62F4}">
      <dgm:prSet custT="1"/>
      <dgm:spPr/>
      <dgm:t>
        <a:bodyPr/>
        <a:lstStyle/>
        <a:p>
          <a:r>
            <a:rPr lang="en-US" sz="2000" dirty="0"/>
            <a:t>Where/How?</a:t>
          </a:r>
        </a:p>
      </dgm:t>
    </dgm:pt>
    <dgm:pt modelId="{B5C6D505-0FF4-43CE-983B-50F290B096D4}" type="parTrans" cxnId="{945869FD-8D55-4FC2-8B4F-3CDC3E62C82D}">
      <dgm:prSet/>
      <dgm:spPr/>
      <dgm:t>
        <a:bodyPr/>
        <a:lstStyle/>
        <a:p>
          <a:endParaRPr lang="en-US"/>
        </a:p>
      </dgm:t>
    </dgm:pt>
    <dgm:pt modelId="{CA250441-BDA6-461C-91EB-DE616BD32249}" type="sibTrans" cxnId="{945869FD-8D55-4FC2-8B4F-3CDC3E62C82D}">
      <dgm:prSet/>
      <dgm:spPr/>
      <dgm:t>
        <a:bodyPr/>
        <a:lstStyle/>
        <a:p>
          <a:endParaRPr lang="en-US"/>
        </a:p>
      </dgm:t>
    </dgm:pt>
    <dgm:pt modelId="{D8A2B53D-836A-4576-AC96-427A3EC163C9}">
      <dgm:prSet custT="1"/>
      <dgm:spPr/>
      <dgm:t>
        <a:bodyPr/>
        <a:lstStyle/>
        <a:p>
          <a:r>
            <a:rPr lang="en-US" sz="1800" dirty="0"/>
            <a:t>Meeting with individuals and families</a:t>
          </a:r>
        </a:p>
      </dgm:t>
    </dgm:pt>
    <dgm:pt modelId="{80F0FBFA-4F69-4304-88D2-2B9736A1CF0B}" type="parTrans" cxnId="{3808BE51-C428-4D38-ADF8-42DEF231A237}">
      <dgm:prSet/>
      <dgm:spPr/>
      <dgm:t>
        <a:bodyPr/>
        <a:lstStyle/>
        <a:p>
          <a:endParaRPr lang="en-US"/>
        </a:p>
      </dgm:t>
    </dgm:pt>
    <dgm:pt modelId="{E374FA5E-E788-4B99-A9FC-10D77B096469}" type="sibTrans" cxnId="{3808BE51-C428-4D38-ADF8-42DEF231A237}">
      <dgm:prSet/>
      <dgm:spPr/>
      <dgm:t>
        <a:bodyPr/>
        <a:lstStyle/>
        <a:p>
          <a:endParaRPr lang="en-US"/>
        </a:p>
      </dgm:t>
    </dgm:pt>
    <dgm:pt modelId="{6C73EF66-323B-40C7-B241-73541D211E69}">
      <dgm:prSet custT="1"/>
      <dgm:spPr/>
      <dgm:t>
        <a:bodyPr/>
        <a:lstStyle/>
        <a:p>
          <a:r>
            <a:rPr lang="en-US" sz="1800" dirty="0"/>
            <a:t>In the community (school, local café, home, etc.)</a:t>
          </a:r>
        </a:p>
      </dgm:t>
    </dgm:pt>
    <dgm:pt modelId="{4B28ABC1-D8A4-4108-8FE0-52CA98523181}" type="parTrans" cxnId="{1C81DA44-6823-4710-A044-A14123C656E4}">
      <dgm:prSet/>
      <dgm:spPr/>
      <dgm:t>
        <a:bodyPr/>
        <a:lstStyle/>
        <a:p>
          <a:endParaRPr lang="en-US"/>
        </a:p>
      </dgm:t>
    </dgm:pt>
    <dgm:pt modelId="{57D8F783-4432-467A-BDD0-FAA69BAC43FD}" type="sibTrans" cxnId="{1C81DA44-6823-4710-A044-A14123C656E4}">
      <dgm:prSet/>
      <dgm:spPr/>
      <dgm:t>
        <a:bodyPr/>
        <a:lstStyle/>
        <a:p>
          <a:endParaRPr lang="en-US"/>
        </a:p>
      </dgm:t>
    </dgm:pt>
    <dgm:pt modelId="{942CA741-4368-43D0-924A-C2AFB5DE32F4}">
      <dgm:prSet custT="1"/>
      <dgm:spPr/>
      <dgm:t>
        <a:bodyPr/>
        <a:lstStyle/>
        <a:p>
          <a:r>
            <a:rPr lang="en-US" sz="1800" dirty="0"/>
            <a:t>Virtual</a:t>
          </a:r>
        </a:p>
      </dgm:t>
    </dgm:pt>
    <dgm:pt modelId="{2C6ADF4B-E33C-43FC-8E79-689F35468B28}" type="parTrans" cxnId="{90C1BF76-C927-471F-A9A7-37373CA3A223}">
      <dgm:prSet/>
      <dgm:spPr/>
      <dgm:t>
        <a:bodyPr/>
        <a:lstStyle/>
        <a:p>
          <a:endParaRPr lang="en-US"/>
        </a:p>
      </dgm:t>
    </dgm:pt>
    <dgm:pt modelId="{A83E38E8-D7C8-49B6-A8CE-D561F8C5EAC0}" type="sibTrans" cxnId="{90C1BF76-C927-471F-A9A7-37373CA3A223}">
      <dgm:prSet/>
      <dgm:spPr/>
      <dgm:t>
        <a:bodyPr/>
        <a:lstStyle/>
        <a:p>
          <a:endParaRPr lang="en-US"/>
        </a:p>
      </dgm:t>
    </dgm:pt>
    <dgm:pt modelId="{77E7ADB4-4DAA-4720-B17E-F0BBD32B208B}">
      <dgm:prSet custT="1"/>
      <dgm:spPr/>
      <dgm:t>
        <a:bodyPr/>
        <a:lstStyle/>
        <a:p>
          <a:r>
            <a:rPr lang="en-US" sz="1800" dirty="0"/>
            <a:t>Hybrid</a:t>
          </a:r>
        </a:p>
      </dgm:t>
    </dgm:pt>
    <dgm:pt modelId="{1AC73D72-291D-4B5B-BBC8-544131417AB9}" type="parTrans" cxnId="{C17BD864-E397-40C7-8526-0E7EA9D52826}">
      <dgm:prSet/>
      <dgm:spPr/>
      <dgm:t>
        <a:bodyPr/>
        <a:lstStyle/>
        <a:p>
          <a:endParaRPr lang="en-US"/>
        </a:p>
      </dgm:t>
    </dgm:pt>
    <dgm:pt modelId="{28820C6A-F3C0-4EB1-A9A0-8D063FA8CAF7}" type="sibTrans" cxnId="{C17BD864-E397-40C7-8526-0E7EA9D52826}">
      <dgm:prSet/>
      <dgm:spPr/>
      <dgm:t>
        <a:bodyPr/>
        <a:lstStyle/>
        <a:p>
          <a:endParaRPr lang="en-US"/>
        </a:p>
      </dgm:t>
    </dgm:pt>
    <dgm:pt modelId="{FB765504-E169-4456-AB18-1F14BF127173}">
      <dgm:prSet custT="1"/>
      <dgm:spPr/>
      <dgm:t>
        <a:bodyPr/>
        <a:lstStyle/>
        <a:p>
          <a:r>
            <a:rPr lang="en-US" sz="1800" dirty="0"/>
            <a:t>Office</a:t>
          </a:r>
        </a:p>
      </dgm:t>
    </dgm:pt>
    <dgm:pt modelId="{CE0B1E56-F302-471B-BE0A-4808F8BB2022}" type="parTrans" cxnId="{5125E330-C80A-49A8-9275-7BB54CA005F1}">
      <dgm:prSet/>
      <dgm:spPr/>
      <dgm:t>
        <a:bodyPr/>
        <a:lstStyle/>
        <a:p>
          <a:endParaRPr lang="en-US"/>
        </a:p>
      </dgm:t>
    </dgm:pt>
    <dgm:pt modelId="{4E8C917F-160D-4E13-8519-A915AD24C3E1}" type="sibTrans" cxnId="{5125E330-C80A-49A8-9275-7BB54CA005F1}">
      <dgm:prSet/>
      <dgm:spPr/>
      <dgm:t>
        <a:bodyPr/>
        <a:lstStyle/>
        <a:p>
          <a:endParaRPr lang="en-US"/>
        </a:p>
      </dgm:t>
    </dgm:pt>
    <dgm:pt modelId="{E3D3E868-A463-4BC4-94C4-96FD3D20C0B3}">
      <dgm:prSet custT="1"/>
      <dgm:spPr/>
      <dgm:t>
        <a:bodyPr/>
        <a:lstStyle/>
        <a:p>
          <a:r>
            <a:rPr lang="en-US" sz="2000" dirty="0"/>
            <a:t>Outline?</a:t>
          </a:r>
        </a:p>
      </dgm:t>
    </dgm:pt>
    <dgm:pt modelId="{C2A97F76-F414-4165-802A-985AB5EEDE2A}" type="parTrans" cxnId="{94CA0318-CB1D-47DF-AB70-A81C3E90FE7D}">
      <dgm:prSet/>
      <dgm:spPr/>
      <dgm:t>
        <a:bodyPr/>
        <a:lstStyle/>
        <a:p>
          <a:endParaRPr lang="en-US"/>
        </a:p>
      </dgm:t>
    </dgm:pt>
    <dgm:pt modelId="{45B5F395-EF81-4402-8549-AFF9CBD65616}" type="sibTrans" cxnId="{94CA0318-CB1D-47DF-AB70-A81C3E90FE7D}">
      <dgm:prSet/>
      <dgm:spPr/>
      <dgm:t>
        <a:bodyPr/>
        <a:lstStyle/>
        <a:p>
          <a:endParaRPr lang="en-US"/>
        </a:p>
      </dgm:t>
    </dgm:pt>
    <dgm:pt modelId="{462B0FE5-9F9D-4281-912D-EF75F0A182F8}">
      <dgm:prSet custT="1"/>
      <dgm:spPr/>
      <dgm:t>
        <a:bodyPr/>
        <a:lstStyle/>
        <a:p>
          <a:r>
            <a:rPr lang="en-US" sz="1800" dirty="0"/>
            <a:t>Develop a plan of action</a:t>
          </a:r>
        </a:p>
      </dgm:t>
    </dgm:pt>
    <dgm:pt modelId="{E3376AAF-9468-450D-A103-CEE61C2C68E4}" type="parTrans" cxnId="{EE23A178-E3E3-493B-ABA4-FBE76FE97518}">
      <dgm:prSet/>
      <dgm:spPr/>
      <dgm:t>
        <a:bodyPr/>
        <a:lstStyle/>
        <a:p>
          <a:endParaRPr lang="en-US"/>
        </a:p>
      </dgm:t>
    </dgm:pt>
    <dgm:pt modelId="{42C466C6-E4C5-4767-81B7-89EE588AB584}" type="sibTrans" cxnId="{EE23A178-E3E3-493B-ABA4-FBE76FE97518}">
      <dgm:prSet/>
      <dgm:spPr/>
      <dgm:t>
        <a:bodyPr/>
        <a:lstStyle/>
        <a:p>
          <a:endParaRPr lang="en-US"/>
        </a:p>
      </dgm:t>
    </dgm:pt>
    <dgm:pt modelId="{E7B481B4-D9C6-4B4C-B30D-B97F9B3B2890}">
      <dgm:prSet custT="1"/>
      <dgm:spPr/>
      <dgm:t>
        <a:bodyPr/>
        <a:lstStyle/>
        <a:p>
          <a:r>
            <a:rPr lang="en-US" sz="1800" dirty="0"/>
            <a:t>Goals</a:t>
          </a:r>
        </a:p>
      </dgm:t>
    </dgm:pt>
    <dgm:pt modelId="{A1B44569-1179-45A2-ADC7-B1C5C9DFD5B8}" type="parTrans" cxnId="{1C74BE21-3134-46EB-AE47-9FE362F29654}">
      <dgm:prSet/>
      <dgm:spPr/>
      <dgm:t>
        <a:bodyPr/>
        <a:lstStyle/>
        <a:p>
          <a:endParaRPr lang="en-US"/>
        </a:p>
      </dgm:t>
    </dgm:pt>
    <dgm:pt modelId="{64DB1BA9-4977-494B-A02A-1D2E61222DCD}" type="sibTrans" cxnId="{1C74BE21-3134-46EB-AE47-9FE362F29654}">
      <dgm:prSet/>
      <dgm:spPr/>
      <dgm:t>
        <a:bodyPr/>
        <a:lstStyle/>
        <a:p>
          <a:endParaRPr lang="en-US"/>
        </a:p>
      </dgm:t>
    </dgm:pt>
    <dgm:pt modelId="{4B743B21-8E5B-4FA4-AA83-17C38BF37AB9}">
      <dgm:prSet custT="1"/>
      <dgm:spPr/>
      <dgm:t>
        <a:bodyPr/>
        <a:lstStyle/>
        <a:p>
          <a:r>
            <a:rPr lang="en-US" sz="1800" dirty="0"/>
            <a:t>Follow up</a:t>
          </a:r>
        </a:p>
      </dgm:t>
    </dgm:pt>
    <dgm:pt modelId="{63378564-50F3-4EB2-9CEF-4F8349E594BB}" type="parTrans" cxnId="{B86A3E42-73A1-4C3B-B121-E158BC271A7C}">
      <dgm:prSet/>
      <dgm:spPr/>
      <dgm:t>
        <a:bodyPr/>
        <a:lstStyle/>
        <a:p>
          <a:endParaRPr lang="en-US"/>
        </a:p>
      </dgm:t>
    </dgm:pt>
    <dgm:pt modelId="{B0CCA74D-FFC1-4A50-88A1-D7D3826DBBDD}" type="sibTrans" cxnId="{B86A3E42-73A1-4C3B-B121-E158BC271A7C}">
      <dgm:prSet/>
      <dgm:spPr/>
      <dgm:t>
        <a:bodyPr/>
        <a:lstStyle/>
        <a:p>
          <a:endParaRPr lang="en-US"/>
        </a:p>
      </dgm:t>
    </dgm:pt>
    <dgm:pt modelId="{F88CC2B0-AAA4-498A-85B7-758B9E9396F1}" type="pres">
      <dgm:prSet presAssocID="{E36587FE-5A65-49CC-97FA-7A8CFEF6FAAD}" presName="linear" presStyleCnt="0">
        <dgm:presLayoutVars>
          <dgm:animLvl val="lvl"/>
          <dgm:resizeHandles val="exact"/>
        </dgm:presLayoutVars>
      </dgm:prSet>
      <dgm:spPr/>
    </dgm:pt>
    <dgm:pt modelId="{DBCE9765-3D73-4CF2-8B78-5A3F6F5A10F3}" type="pres">
      <dgm:prSet presAssocID="{EE85CAE4-8BF3-4191-8EB0-424F8D4B1AC2}" presName="parentText" presStyleLbl="node1" presStyleIdx="0" presStyleCnt="3" custLinFactNeighborY="59">
        <dgm:presLayoutVars>
          <dgm:chMax val="0"/>
          <dgm:bulletEnabled val="1"/>
        </dgm:presLayoutVars>
      </dgm:prSet>
      <dgm:spPr/>
    </dgm:pt>
    <dgm:pt modelId="{BE47EC3C-8C54-4217-B20C-542DA6F4BD51}" type="pres">
      <dgm:prSet presAssocID="{EE85CAE4-8BF3-4191-8EB0-424F8D4B1AC2}" presName="childText" presStyleLbl="revTx" presStyleIdx="0" presStyleCnt="3">
        <dgm:presLayoutVars>
          <dgm:bulletEnabled val="1"/>
        </dgm:presLayoutVars>
      </dgm:prSet>
      <dgm:spPr/>
    </dgm:pt>
    <dgm:pt modelId="{A7362F1C-7000-4F02-8C49-5A306F9BC373}" type="pres">
      <dgm:prSet presAssocID="{5ABD66AD-5BF1-4CE5-A0FE-3343306D62F4}" presName="parentText" presStyleLbl="node1" presStyleIdx="1" presStyleCnt="3">
        <dgm:presLayoutVars>
          <dgm:chMax val="0"/>
          <dgm:bulletEnabled val="1"/>
        </dgm:presLayoutVars>
      </dgm:prSet>
      <dgm:spPr/>
    </dgm:pt>
    <dgm:pt modelId="{64B23D91-ADF6-43AB-AE15-447C9962CD35}" type="pres">
      <dgm:prSet presAssocID="{5ABD66AD-5BF1-4CE5-A0FE-3343306D62F4}" presName="childText" presStyleLbl="revTx" presStyleIdx="1" presStyleCnt="3">
        <dgm:presLayoutVars>
          <dgm:bulletEnabled val="1"/>
        </dgm:presLayoutVars>
      </dgm:prSet>
      <dgm:spPr/>
    </dgm:pt>
    <dgm:pt modelId="{0454D034-8B77-4425-94D3-D9AA3CE3993D}" type="pres">
      <dgm:prSet presAssocID="{E3D3E868-A463-4BC4-94C4-96FD3D20C0B3}" presName="parentText" presStyleLbl="node1" presStyleIdx="2" presStyleCnt="3">
        <dgm:presLayoutVars>
          <dgm:chMax val="0"/>
          <dgm:bulletEnabled val="1"/>
        </dgm:presLayoutVars>
      </dgm:prSet>
      <dgm:spPr/>
    </dgm:pt>
    <dgm:pt modelId="{49983CC8-F0BA-44C0-BF89-F6FE472C2968}" type="pres">
      <dgm:prSet presAssocID="{E3D3E868-A463-4BC4-94C4-96FD3D20C0B3}" presName="childText" presStyleLbl="revTx" presStyleIdx="2" presStyleCnt="3">
        <dgm:presLayoutVars>
          <dgm:bulletEnabled val="1"/>
        </dgm:presLayoutVars>
      </dgm:prSet>
      <dgm:spPr/>
    </dgm:pt>
  </dgm:ptLst>
  <dgm:cxnLst>
    <dgm:cxn modelId="{DA318600-BB6F-4406-9BE0-56A99BEEC3AE}" type="presOf" srcId="{5ABD66AD-5BF1-4CE5-A0FE-3343306D62F4}" destId="{A7362F1C-7000-4F02-8C49-5A306F9BC373}" srcOrd="0" destOrd="0" presId="urn:microsoft.com/office/officeart/2005/8/layout/vList2"/>
    <dgm:cxn modelId="{E2256B01-CA7D-4490-A077-9E47E0BAB5CB}" type="presOf" srcId="{4B743B21-8E5B-4FA4-AA83-17C38BF37AB9}" destId="{49983CC8-F0BA-44C0-BF89-F6FE472C2968}" srcOrd="0" destOrd="2" presId="urn:microsoft.com/office/officeart/2005/8/layout/vList2"/>
    <dgm:cxn modelId="{2946DE12-2D70-4CA7-8CA3-5CFC750E3B10}" srcId="{EE85CAE4-8BF3-4191-8EB0-424F8D4B1AC2}" destId="{749D6FE5-C204-4938-9EE2-8B8BC89765EC}" srcOrd="1" destOrd="0" parTransId="{9AAFC386-D5CC-433C-96D9-EAFC7201C8A4}" sibTransId="{4F3A156D-E64B-43CB-9AF3-2EB97E5945F8}"/>
    <dgm:cxn modelId="{94CA0318-CB1D-47DF-AB70-A81C3E90FE7D}" srcId="{E36587FE-5A65-49CC-97FA-7A8CFEF6FAAD}" destId="{E3D3E868-A463-4BC4-94C4-96FD3D20C0B3}" srcOrd="2" destOrd="0" parTransId="{C2A97F76-F414-4165-802A-985AB5EEDE2A}" sibTransId="{45B5F395-EF81-4402-8549-AFF9CBD65616}"/>
    <dgm:cxn modelId="{5B5D4419-0567-4131-9287-93EC451C4E62}" type="presOf" srcId="{EE85CAE4-8BF3-4191-8EB0-424F8D4B1AC2}" destId="{DBCE9765-3D73-4CF2-8B78-5A3F6F5A10F3}" srcOrd="0" destOrd="0" presId="urn:microsoft.com/office/officeart/2005/8/layout/vList2"/>
    <dgm:cxn modelId="{1FE13C21-1529-49DB-AB85-AC58AA4FEF04}" srcId="{EE85CAE4-8BF3-4191-8EB0-424F8D4B1AC2}" destId="{E1691AA5-0290-4D91-8A0B-8E20886F8DA7}" srcOrd="3" destOrd="0" parTransId="{A0A22DCD-D112-4CD1-A273-A05A5FE18B7A}" sibTransId="{70568978-942F-4767-BB79-C515B316D64E}"/>
    <dgm:cxn modelId="{1C74BE21-3134-46EB-AE47-9FE362F29654}" srcId="{E3D3E868-A463-4BC4-94C4-96FD3D20C0B3}" destId="{E7B481B4-D9C6-4B4C-B30D-B97F9B3B2890}" srcOrd="1" destOrd="0" parTransId="{A1B44569-1179-45A2-ADC7-B1C5C9DFD5B8}" sibTransId="{64DB1BA9-4977-494B-A02A-1D2E61222DCD}"/>
    <dgm:cxn modelId="{2BC2C726-8261-495A-9ABB-B6F26D2F612C}" type="presOf" srcId="{B680D402-E664-4AB0-992D-46B97D3F419C}" destId="{BE47EC3C-8C54-4217-B20C-542DA6F4BD51}" srcOrd="0" destOrd="5" presId="urn:microsoft.com/office/officeart/2005/8/layout/vList2"/>
    <dgm:cxn modelId="{5125E330-C80A-49A8-9275-7BB54CA005F1}" srcId="{5ABD66AD-5BF1-4CE5-A0FE-3343306D62F4}" destId="{FB765504-E169-4456-AB18-1F14BF127173}" srcOrd="4" destOrd="0" parTransId="{CE0B1E56-F302-471B-BE0A-4808F8BB2022}" sibTransId="{4E8C917F-160D-4E13-8519-A915AD24C3E1}"/>
    <dgm:cxn modelId="{8EF41631-DFC3-4CF9-AE9D-CD7CEF8A816C}" srcId="{EE85CAE4-8BF3-4191-8EB0-424F8D4B1AC2}" destId="{B680D402-E664-4AB0-992D-46B97D3F419C}" srcOrd="5" destOrd="0" parTransId="{45278814-2D78-4DA1-9A52-C88CFC305D3A}" sibTransId="{C4F6F331-82C0-4B14-A6CB-4CDB8FEE9944}"/>
    <dgm:cxn modelId="{3CAA8536-83C3-45F6-9F72-6EFC44273223}" type="presOf" srcId="{D8A2B53D-836A-4576-AC96-427A3EC163C9}" destId="{64B23D91-ADF6-43AB-AE15-447C9962CD35}" srcOrd="0" destOrd="0" presId="urn:microsoft.com/office/officeart/2005/8/layout/vList2"/>
    <dgm:cxn modelId="{4794AD3B-9FED-4936-BBB5-6DE70A2EDF33}" type="presOf" srcId="{E3D3E868-A463-4BC4-94C4-96FD3D20C0B3}" destId="{0454D034-8B77-4425-94D3-D9AA3CE3993D}" srcOrd="0" destOrd="0" presId="urn:microsoft.com/office/officeart/2005/8/layout/vList2"/>
    <dgm:cxn modelId="{FFA3545D-D61C-48B3-A08D-1CFECD469F66}" type="presOf" srcId="{942CA741-4368-43D0-924A-C2AFB5DE32F4}" destId="{64B23D91-ADF6-43AB-AE15-447C9962CD35}" srcOrd="0" destOrd="2" presId="urn:microsoft.com/office/officeart/2005/8/layout/vList2"/>
    <dgm:cxn modelId="{368F2D61-1168-424C-817C-B71030D7931D}" srcId="{E36587FE-5A65-49CC-97FA-7A8CFEF6FAAD}" destId="{EE85CAE4-8BF3-4191-8EB0-424F8D4B1AC2}" srcOrd="0" destOrd="0" parTransId="{41A8CBB3-D246-482E-8570-931993A80333}" sibTransId="{4D80FC35-0A3A-41E9-A04B-6D8475C207B4}"/>
    <dgm:cxn modelId="{B86A3E42-73A1-4C3B-B121-E158BC271A7C}" srcId="{E3D3E868-A463-4BC4-94C4-96FD3D20C0B3}" destId="{4B743B21-8E5B-4FA4-AA83-17C38BF37AB9}" srcOrd="2" destOrd="0" parTransId="{63378564-50F3-4EB2-9CEF-4F8349E594BB}" sibTransId="{B0CCA74D-FFC1-4A50-88A1-D7D3826DBBDD}"/>
    <dgm:cxn modelId="{C17BD864-E397-40C7-8526-0E7EA9D52826}" srcId="{5ABD66AD-5BF1-4CE5-A0FE-3343306D62F4}" destId="{77E7ADB4-4DAA-4720-B17E-F0BBD32B208B}" srcOrd="3" destOrd="0" parTransId="{1AC73D72-291D-4B5B-BBC8-544131417AB9}" sibTransId="{28820C6A-F3C0-4EB1-A9A0-8D063FA8CAF7}"/>
    <dgm:cxn modelId="{1C81DA44-6823-4710-A044-A14123C656E4}" srcId="{5ABD66AD-5BF1-4CE5-A0FE-3343306D62F4}" destId="{6C73EF66-323B-40C7-B241-73541D211E69}" srcOrd="1" destOrd="0" parTransId="{4B28ABC1-D8A4-4108-8FE0-52CA98523181}" sibTransId="{57D8F783-4432-467A-BDD0-FAA69BAC43FD}"/>
    <dgm:cxn modelId="{A024EA66-0FBA-4545-BB00-482A0DED85AB}" type="presOf" srcId="{E36587FE-5A65-49CC-97FA-7A8CFEF6FAAD}" destId="{F88CC2B0-AAA4-498A-85B7-758B9E9396F1}" srcOrd="0" destOrd="0" presId="urn:microsoft.com/office/officeart/2005/8/layout/vList2"/>
    <dgm:cxn modelId="{3808BE51-C428-4D38-ADF8-42DEF231A237}" srcId="{5ABD66AD-5BF1-4CE5-A0FE-3343306D62F4}" destId="{D8A2B53D-836A-4576-AC96-427A3EC163C9}" srcOrd="0" destOrd="0" parTransId="{80F0FBFA-4F69-4304-88D2-2B9736A1CF0B}" sibTransId="{E374FA5E-E788-4B99-A9FC-10D77B096469}"/>
    <dgm:cxn modelId="{90C1BF76-C927-471F-A9A7-37373CA3A223}" srcId="{5ABD66AD-5BF1-4CE5-A0FE-3343306D62F4}" destId="{942CA741-4368-43D0-924A-C2AFB5DE32F4}" srcOrd="2" destOrd="0" parTransId="{2C6ADF4B-E33C-43FC-8E79-689F35468B28}" sibTransId="{A83E38E8-D7C8-49B6-A8CE-D561F8C5EAC0}"/>
    <dgm:cxn modelId="{EE23A178-E3E3-493B-ABA4-FBE76FE97518}" srcId="{E3D3E868-A463-4BC4-94C4-96FD3D20C0B3}" destId="{462B0FE5-9F9D-4281-912D-EF75F0A182F8}" srcOrd="0" destOrd="0" parTransId="{E3376AAF-9468-450D-A103-CEE61C2C68E4}" sibTransId="{42C466C6-E4C5-4767-81B7-89EE588AB584}"/>
    <dgm:cxn modelId="{175DDE8A-A075-451D-9706-ACD0D5038DF4}" type="presOf" srcId="{D25DD50A-F963-41A1-B334-6444685324D5}" destId="{BE47EC3C-8C54-4217-B20C-542DA6F4BD51}" srcOrd="0" destOrd="4" presId="urn:microsoft.com/office/officeart/2005/8/layout/vList2"/>
    <dgm:cxn modelId="{CAA19196-1A35-4D17-812B-D4D7884DBB0E}" type="presOf" srcId="{77E7ADB4-4DAA-4720-B17E-F0BBD32B208B}" destId="{64B23D91-ADF6-43AB-AE15-447C9962CD35}" srcOrd="0" destOrd="3" presId="urn:microsoft.com/office/officeart/2005/8/layout/vList2"/>
    <dgm:cxn modelId="{1E2C76A0-10FC-473E-98C1-3FCB6C67D026}" type="presOf" srcId="{749D6FE5-C204-4938-9EE2-8B8BC89765EC}" destId="{BE47EC3C-8C54-4217-B20C-542DA6F4BD51}" srcOrd="0" destOrd="1" presId="urn:microsoft.com/office/officeart/2005/8/layout/vList2"/>
    <dgm:cxn modelId="{66F8B1A0-8360-4876-A6EB-6C50F75EFC59}" type="presOf" srcId="{462B0FE5-9F9D-4281-912D-EF75F0A182F8}" destId="{49983CC8-F0BA-44C0-BF89-F6FE472C2968}" srcOrd="0" destOrd="0" presId="urn:microsoft.com/office/officeart/2005/8/layout/vList2"/>
    <dgm:cxn modelId="{2DA377AC-CB37-42FC-8F12-FE69976332FB}" type="presOf" srcId="{E1691AA5-0290-4D91-8A0B-8E20886F8DA7}" destId="{BE47EC3C-8C54-4217-B20C-542DA6F4BD51}" srcOrd="0" destOrd="3" presId="urn:microsoft.com/office/officeart/2005/8/layout/vList2"/>
    <dgm:cxn modelId="{EC4CE6BF-163E-4493-AB68-37EFD71B536D}" srcId="{EE85CAE4-8BF3-4191-8EB0-424F8D4B1AC2}" destId="{D25DD50A-F963-41A1-B334-6444685324D5}" srcOrd="4" destOrd="0" parTransId="{29AFA7A4-70EE-4339-B8B0-C3C163C2DBE9}" sibTransId="{7E52A7F7-9D65-409F-8E9B-A16CC425E5A6}"/>
    <dgm:cxn modelId="{9A98A0C4-72C5-4581-AB63-2315CFF4CBDB}" type="presOf" srcId="{6C955A93-9058-4D6C-934F-8355AC325EC5}" destId="{BE47EC3C-8C54-4217-B20C-542DA6F4BD51}" srcOrd="0" destOrd="2" presId="urn:microsoft.com/office/officeart/2005/8/layout/vList2"/>
    <dgm:cxn modelId="{A81587CC-FD15-4780-8047-8191170DCBD5}" type="presOf" srcId="{6C73EF66-323B-40C7-B241-73541D211E69}" destId="{64B23D91-ADF6-43AB-AE15-447C9962CD35}" srcOrd="0" destOrd="1" presId="urn:microsoft.com/office/officeart/2005/8/layout/vList2"/>
    <dgm:cxn modelId="{2E8D9ED5-6D55-4BC7-9FE5-F1EC0D472C95}" type="presOf" srcId="{FB765504-E169-4456-AB18-1F14BF127173}" destId="{64B23D91-ADF6-43AB-AE15-447C9962CD35}" srcOrd="0" destOrd="4" presId="urn:microsoft.com/office/officeart/2005/8/layout/vList2"/>
    <dgm:cxn modelId="{0ABEF3F2-F93B-4769-ABEE-E172FBE339E6}" srcId="{EE85CAE4-8BF3-4191-8EB0-424F8D4B1AC2}" destId="{6C955A93-9058-4D6C-934F-8355AC325EC5}" srcOrd="2" destOrd="0" parTransId="{1BFCB65A-14C3-45A6-BDEE-09A181B93844}" sibTransId="{81D98BB9-5A77-424E-8C04-1AC7A888D08F}"/>
    <dgm:cxn modelId="{A0367AF6-FA54-42F1-B1CF-C9D67C4B7FEE}" type="presOf" srcId="{E7B481B4-D9C6-4B4C-B30D-B97F9B3B2890}" destId="{49983CC8-F0BA-44C0-BF89-F6FE472C2968}" srcOrd="0" destOrd="1" presId="urn:microsoft.com/office/officeart/2005/8/layout/vList2"/>
    <dgm:cxn modelId="{98B9EEFA-8B91-4739-99BA-0F372B7C9719}" type="presOf" srcId="{DBDA83E4-7C7E-4D3A-9246-971452E849D6}" destId="{BE47EC3C-8C54-4217-B20C-542DA6F4BD51}" srcOrd="0" destOrd="0" presId="urn:microsoft.com/office/officeart/2005/8/layout/vList2"/>
    <dgm:cxn modelId="{96E407FC-07B8-4201-A7FF-4F59395A4932}" srcId="{EE85CAE4-8BF3-4191-8EB0-424F8D4B1AC2}" destId="{DBDA83E4-7C7E-4D3A-9246-971452E849D6}" srcOrd="0" destOrd="0" parTransId="{415E689B-3354-4364-B8B4-397414E155C0}" sibTransId="{FA0C1BC7-CE00-45A2-99D7-34B1B01F7A68}"/>
    <dgm:cxn modelId="{945869FD-8D55-4FC2-8B4F-3CDC3E62C82D}" srcId="{E36587FE-5A65-49CC-97FA-7A8CFEF6FAAD}" destId="{5ABD66AD-5BF1-4CE5-A0FE-3343306D62F4}" srcOrd="1" destOrd="0" parTransId="{B5C6D505-0FF4-43CE-983B-50F290B096D4}" sibTransId="{CA250441-BDA6-461C-91EB-DE616BD32249}"/>
    <dgm:cxn modelId="{5834BF2C-4F99-4A95-872F-8690A336AEFE}" type="presParOf" srcId="{F88CC2B0-AAA4-498A-85B7-758B9E9396F1}" destId="{DBCE9765-3D73-4CF2-8B78-5A3F6F5A10F3}" srcOrd="0" destOrd="0" presId="urn:microsoft.com/office/officeart/2005/8/layout/vList2"/>
    <dgm:cxn modelId="{F3B52DB5-E92E-41C7-BBC0-5DAE00FD12B3}" type="presParOf" srcId="{F88CC2B0-AAA4-498A-85B7-758B9E9396F1}" destId="{BE47EC3C-8C54-4217-B20C-542DA6F4BD51}" srcOrd="1" destOrd="0" presId="urn:microsoft.com/office/officeart/2005/8/layout/vList2"/>
    <dgm:cxn modelId="{510BE0AE-E1C7-4AC8-B8D7-3B1204384D3D}" type="presParOf" srcId="{F88CC2B0-AAA4-498A-85B7-758B9E9396F1}" destId="{A7362F1C-7000-4F02-8C49-5A306F9BC373}" srcOrd="2" destOrd="0" presId="urn:microsoft.com/office/officeart/2005/8/layout/vList2"/>
    <dgm:cxn modelId="{81C722A6-AE0A-4873-B177-270E933B6849}" type="presParOf" srcId="{F88CC2B0-AAA4-498A-85B7-758B9E9396F1}" destId="{64B23D91-ADF6-43AB-AE15-447C9962CD35}" srcOrd="3" destOrd="0" presId="urn:microsoft.com/office/officeart/2005/8/layout/vList2"/>
    <dgm:cxn modelId="{C80F7CDD-90BA-437E-8D08-1F48E7C70426}" type="presParOf" srcId="{F88CC2B0-AAA4-498A-85B7-758B9E9396F1}" destId="{0454D034-8B77-4425-94D3-D9AA3CE3993D}" srcOrd="4" destOrd="0" presId="urn:microsoft.com/office/officeart/2005/8/layout/vList2"/>
    <dgm:cxn modelId="{378AB7AE-5291-4EE9-A7E4-FD1AA2B5AF48}" type="presParOf" srcId="{F88CC2B0-AAA4-498A-85B7-758B9E9396F1}" destId="{49983CC8-F0BA-44C0-BF89-F6FE472C296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0FD02-11B8-449F-901B-1212DBF58F74}">
      <dsp:nvSpPr>
        <dsp:cNvPr id="0" name=""/>
        <dsp:cNvSpPr/>
      </dsp:nvSpPr>
      <dsp:spPr>
        <a:xfrm>
          <a:off x="379476" y="0"/>
          <a:ext cx="5504687" cy="5504687"/>
        </a:xfrm>
        <a:prstGeom prst="diamond">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DFF13F8-7A3C-4F6C-AD4D-7D6EF8E9321B}">
      <dsp:nvSpPr>
        <dsp:cNvPr id="0" name=""/>
        <dsp:cNvSpPr/>
      </dsp:nvSpPr>
      <dsp:spPr>
        <a:xfrm>
          <a:off x="902421" y="522945"/>
          <a:ext cx="2146828" cy="21468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Easterseals Midwest</a:t>
          </a:r>
        </a:p>
      </dsp:txBody>
      <dsp:txXfrm>
        <a:off x="1007221" y="627745"/>
        <a:ext cx="1937228" cy="1937228"/>
      </dsp:txXfrm>
    </dsp:sp>
    <dsp:sp modelId="{92C943B5-C3BA-4FF5-AAF9-5D196A838201}">
      <dsp:nvSpPr>
        <dsp:cNvPr id="0" name=""/>
        <dsp:cNvSpPr/>
      </dsp:nvSpPr>
      <dsp:spPr>
        <a:xfrm>
          <a:off x="3214390" y="522945"/>
          <a:ext cx="2146828" cy="21468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800" kern="1200" dirty="0"/>
            <a:t>St. Louis ARC</a:t>
          </a:r>
        </a:p>
      </dsp:txBody>
      <dsp:txXfrm>
        <a:off x="3319190" y="627745"/>
        <a:ext cx="1937228" cy="1937228"/>
      </dsp:txXfrm>
    </dsp:sp>
    <dsp:sp modelId="{7AFDD536-D862-4B19-ABEA-DF3A4A0F381B}">
      <dsp:nvSpPr>
        <dsp:cNvPr id="0" name=""/>
        <dsp:cNvSpPr/>
      </dsp:nvSpPr>
      <dsp:spPr>
        <a:xfrm>
          <a:off x="903924" y="2856318"/>
          <a:ext cx="2146828" cy="2146828"/>
        </a:xfrm>
        <a:prstGeom prst="roundRect">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Sunnyhill</a:t>
          </a:r>
        </a:p>
      </dsp:txBody>
      <dsp:txXfrm>
        <a:off x="1008724" y="2961118"/>
        <a:ext cx="1937228" cy="1937228"/>
      </dsp:txXfrm>
    </dsp:sp>
    <dsp:sp modelId="{271F379C-F879-4F35-8547-4B77B1277D0D}">
      <dsp:nvSpPr>
        <dsp:cNvPr id="0" name=""/>
        <dsp:cNvSpPr/>
      </dsp:nvSpPr>
      <dsp:spPr>
        <a:xfrm>
          <a:off x="3214390" y="2834914"/>
          <a:ext cx="2146828" cy="21468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  UCP Heartland</a:t>
          </a:r>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E9765-3D73-4CF2-8B78-5A3F6F5A10F3}">
      <dsp:nvSpPr>
        <dsp:cNvPr id="0" name=""/>
        <dsp:cNvSpPr/>
      </dsp:nvSpPr>
      <dsp:spPr>
        <a:xfrm>
          <a:off x="0" y="4074"/>
          <a:ext cx="10515600" cy="4679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Who/What do we educate? </a:t>
          </a:r>
        </a:p>
      </dsp:txBody>
      <dsp:txXfrm>
        <a:off x="22846" y="26920"/>
        <a:ext cx="10469908" cy="422307"/>
      </dsp:txXfrm>
    </dsp:sp>
    <dsp:sp modelId="{BE47EC3C-8C54-4217-B20C-542DA6F4BD51}">
      <dsp:nvSpPr>
        <dsp:cNvPr id="0" name=""/>
        <dsp:cNvSpPr/>
      </dsp:nvSpPr>
      <dsp:spPr>
        <a:xfrm>
          <a:off x="0" y="471001"/>
          <a:ext cx="10515600" cy="1817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Families in schools, IEPS, Rights</a:t>
          </a:r>
        </a:p>
        <a:p>
          <a:pPr marL="171450" lvl="1" indent="-171450" algn="l" defTabSz="800100">
            <a:lnSpc>
              <a:spcPct val="90000"/>
            </a:lnSpc>
            <a:spcBef>
              <a:spcPct val="0"/>
            </a:spcBef>
            <a:spcAft>
              <a:spcPct val="20000"/>
            </a:spcAft>
            <a:buChar char="•"/>
          </a:pPr>
          <a:r>
            <a:rPr lang="en-US" sz="1800" kern="1200" dirty="0"/>
            <a:t>Individuals on services, funding, how to access them</a:t>
          </a:r>
        </a:p>
        <a:p>
          <a:pPr marL="171450" lvl="1" indent="-171450" algn="l" defTabSz="800100">
            <a:lnSpc>
              <a:spcPct val="90000"/>
            </a:lnSpc>
            <a:spcBef>
              <a:spcPct val="0"/>
            </a:spcBef>
            <a:spcAft>
              <a:spcPct val="20000"/>
            </a:spcAft>
            <a:buChar char="•"/>
          </a:pPr>
          <a:r>
            <a:rPr lang="en-US" sz="1800" kern="1200" dirty="0"/>
            <a:t>Residential, Socialization, </a:t>
          </a:r>
          <a:r>
            <a:rPr lang="en-US" sz="1800" kern="1200" dirty="0" err="1"/>
            <a:t>etc</a:t>
          </a:r>
          <a:endParaRPr lang="en-US" sz="1800" kern="1200" dirty="0"/>
        </a:p>
        <a:p>
          <a:pPr marL="171450" lvl="1" indent="-171450" algn="l" defTabSz="800100">
            <a:lnSpc>
              <a:spcPct val="90000"/>
            </a:lnSpc>
            <a:spcBef>
              <a:spcPct val="0"/>
            </a:spcBef>
            <a:spcAft>
              <a:spcPct val="20000"/>
            </a:spcAft>
            <a:buChar char="•"/>
          </a:pPr>
          <a:r>
            <a:rPr lang="en-US" sz="1800" kern="1200" dirty="0"/>
            <a:t>Transition stages</a:t>
          </a:r>
        </a:p>
        <a:p>
          <a:pPr marL="171450" lvl="1" indent="-171450" algn="l" defTabSz="800100">
            <a:lnSpc>
              <a:spcPct val="90000"/>
            </a:lnSpc>
            <a:spcBef>
              <a:spcPct val="0"/>
            </a:spcBef>
            <a:spcAft>
              <a:spcPct val="20000"/>
            </a:spcAft>
            <a:buChar char="•"/>
          </a:pPr>
          <a:r>
            <a:rPr lang="en-US" sz="1800" kern="1200" dirty="0"/>
            <a:t>Future Planning </a:t>
          </a:r>
        </a:p>
        <a:p>
          <a:pPr marL="171450" lvl="1" indent="-171450" algn="l" defTabSz="800100">
            <a:lnSpc>
              <a:spcPct val="90000"/>
            </a:lnSpc>
            <a:spcBef>
              <a:spcPct val="0"/>
            </a:spcBef>
            <a:spcAft>
              <a:spcPct val="20000"/>
            </a:spcAft>
            <a:buChar char="•"/>
          </a:pPr>
          <a:r>
            <a:rPr lang="en-US" sz="1800" kern="1200" dirty="0"/>
            <a:t>Self-Advocacy</a:t>
          </a:r>
        </a:p>
      </dsp:txBody>
      <dsp:txXfrm>
        <a:off x="0" y="471001"/>
        <a:ext cx="10515600" cy="1817559"/>
      </dsp:txXfrm>
    </dsp:sp>
    <dsp:sp modelId="{A7362F1C-7000-4F02-8C49-5A306F9BC373}">
      <dsp:nvSpPr>
        <dsp:cNvPr id="0" name=""/>
        <dsp:cNvSpPr/>
      </dsp:nvSpPr>
      <dsp:spPr>
        <a:xfrm>
          <a:off x="0" y="2288560"/>
          <a:ext cx="10515600" cy="4679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Where/How?</a:t>
          </a:r>
        </a:p>
      </dsp:txBody>
      <dsp:txXfrm>
        <a:off x="22846" y="2311406"/>
        <a:ext cx="10469908" cy="422307"/>
      </dsp:txXfrm>
    </dsp:sp>
    <dsp:sp modelId="{64B23D91-ADF6-43AB-AE15-447C9962CD35}">
      <dsp:nvSpPr>
        <dsp:cNvPr id="0" name=""/>
        <dsp:cNvSpPr/>
      </dsp:nvSpPr>
      <dsp:spPr>
        <a:xfrm>
          <a:off x="0" y="2756560"/>
          <a:ext cx="10515600" cy="149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Meeting with individuals and families</a:t>
          </a:r>
        </a:p>
        <a:p>
          <a:pPr marL="171450" lvl="1" indent="-171450" algn="l" defTabSz="800100">
            <a:lnSpc>
              <a:spcPct val="90000"/>
            </a:lnSpc>
            <a:spcBef>
              <a:spcPct val="0"/>
            </a:spcBef>
            <a:spcAft>
              <a:spcPct val="20000"/>
            </a:spcAft>
            <a:buChar char="•"/>
          </a:pPr>
          <a:r>
            <a:rPr lang="en-US" sz="1800" kern="1200" dirty="0"/>
            <a:t>In the community (school, local café, home, etc.)</a:t>
          </a:r>
        </a:p>
        <a:p>
          <a:pPr marL="171450" lvl="1" indent="-171450" algn="l" defTabSz="800100">
            <a:lnSpc>
              <a:spcPct val="90000"/>
            </a:lnSpc>
            <a:spcBef>
              <a:spcPct val="0"/>
            </a:spcBef>
            <a:spcAft>
              <a:spcPct val="20000"/>
            </a:spcAft>
            <a:buChar char="•"/>
          </a:pPr>
          <a:r>
            <a:rPr lang="en-US" sz="1800" kern="1200" dirty="0"/>
            <a:t>Virtual</a:t>
          </a:r>
        </a:p>
        <a:p>
          <a:pPr marL="171450" lvl="1" indent="-171450" algn="l" defTabSz="800100">
            <a:lnSpc>
              <a:spcPct val="90000"/>
            </a:lnSpc>
            <a:spcBef>
              <a:spcPct val="0"/>
            </a:spcBef>
            <a:spcAft>
              <a:spcPct val="20000"/>
            </a:spcAft>
            <a:buChar char="•"/>
          </a:pPr>
          <a:r>
            <a:rPr lang="en-US" sz="1800" kern="1200" dirty="0"/>
            <a:t>Hybrid</a:t>
          </a:r>
        </a:p>
        <a:p>
          <a:pPr marL="171450" lvl="1" indent="-171450" algn="l" defTabSz="800100">
            <a:lnSpc>
              <a:spcPct val="90000"/>
            </a:lnSpc>
            <a:spcBef>
              <a:spcPct val="0"/>
            </a:spcBef>
            <a:spcAft>
              <a:spcPct val="20000"/>
            </a:spcAft>
            <a:buChar char="•"/>
          </a:pPr>
          <a:r>
            <a:rPr lang="en-US" sz="1800" kern="1200" dirty="0"/>
            <a:t>Office</a:t>
          </a:r>
        </a:p>
      </dsp:txBody>
      <dsp:txXfrm>
        <a:off x="0" y="2756560"/>
        <a:ext cx="10515600" cy="1494437"/>
      </dsp:txXfrm>
    </dsp:sp>
    <dsp:sp modelId="{0454D034-8B77-4425-94D3-D9AA3CE3993D}">
      <dsp:nvSpPr>
        <dsp:cNvPr id="0" name=""/>
        <dsp:cNvSpPr/>
      </dsp:nvSpPr>
      <dsp:spPr>
        <a:xfrm>
          <a:off x="0" y="4250997"/>
          <a:ext cx="10515600" cy="4679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Outline?</a:t>
          </a:r>
        </a:p>
      </dsp:txBody>
      <dsp:txXfrm>
        <a:off x="22846" y="4273843"/>
        <a:ext cx="10469908" cy="422307"/>
      </dsp:txXfrm>
    </dsp:sp>
    <dsp:sp modelId="{49983CC8-F0BA-44C0-BF89-F6FE472C2968}">
      <dsp:nvSpPr>
        <dsp:cNvPr id="0" name=""/>
        <dsp:cNvSpPr/>
      </dsp:nvSpPr>
      <dsp:spPr>
        <a:xfrm>
          <a:off x="0" y="4718997"/>
          <a:ext cx="10515600" cy="90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Develop a plan of action</a:t>
          </a:r>
        </a:p>
        <a:p>
          <a:pPr marL="171450" lvl="1" indent="-171450" algn="l" defTabSz="800100">
            <a:lnSpc>
              <a:spcPct val="90000"/>
            </a:lnSpc>
            <a:spcBef>
              <a:spcPct val="0"/>
            </a:spcBef>
            <a:spcAft>
              <a:spcPct val="20000"/>
            </a:spcAft>
            <a:buChar char="•"/>
          </a:pPr>
          <a:r>
            <a:rPr lang="en-US" sz="1800" kern="1200" dirty="0"/>
            <a:t>Goals</a:t>
          </a:r>
        </a:p>
        <a:p>
          <a:pPr marL="171450" lvl="1" indent="-171450" algn="l" defTabSz="800100">
            <a:lnSpc>
              <a:spcPct val="90000"/>
            </a:lnSpc>
            <a:spcBef>
              <a:spcPct val="0"/>
            </a:spcBef>
            <a:spcAft>
              <a:spcPct val="20000"/>
            </a:spcAft>
            <a:buChar char="•"/>
          </a:pPr>
          <a:r>
            <a:rPr lang="en-US" sz="1800" kern="1200" dirty="0"/>
            <a:t>Follow up</a:t>
          </a:r>
        </a:p>
      </dsp:txBody>
      <dsp:txXfrm>
        <a:off x="0" y="4718997"/>
        <a:ext cx="10515600" cy="90877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9DAB9-4A7E-4DF8-A0E1-D6A3A023ED2F}"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912E4-86C2-4A6E-A304-926466AFB863}" type="slidenum">
              <a:rPr lang="en-US" smtClean="0"/>
              <a:t>‹#›</a:t>
            </a:fld>
            <a:endParaRPr lang="en-US"/>
          </a:p>
        </p:txBody>
      </p:sp>
    </p:spTree>
    <p:extLst>
      <p:ext uri="{BB962C8B-B14F-4D97-AF65-F5344CB8AC3E}">
        <p14:creationId xmlns:p14="http://schemas.microsoft.com/office/powerpoint/2010/main" val="287113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Navigation Intro – introduce one another and background/</a:t>
            </a:r>
            <a:r>
              <a:rPr lang="en-US" dirty="0" err="1"/>
              <a:t>specialities</a:t>
            </a:r>
            <a:endParaRPr lang="en-US" dirty="0"/>
          </a:p>
        </p:txBody>
      </p:sp>
      <p:sp>
        <p:nvSpPr>
          <p:cNvPr id="4" name="Slide Number Placeholder 3"/>
          <p:cNvSpPr>
            <a:spLocks noGrp="1"/>
          </p:cNvSpPr>
          <p:nvPr>
            <p:ph type="sldNum" sz="quarter" idx="5"/>
          </p:nvPr>
        </p:nvSpPr>
        <p:spPr/>
        <p:txBody>
          <a:bodyPr/>
          <a:lstStyle/>
          <a:p>
            <a:fld id="{D64912E4-86C2-4A6E-A304-926466AFB863}" type="slidenum">
              <a:rPr lang="en-US" smtClean="0"/>
              <a:t>1</a:t>
            </a:fld>
            <a:endParaRPr lang="en-US"/>
          </a:p>
        </p:txBody>
      </p:sp>
    </p:spTree>
    <p:extLst>
      <p:ext uri="{BB962C8B-B14F-4D97-AF65-F5344CB8AC3E}">
        <p14:creationId xmlns:p14="http://schemas.microsoft.com/office/powerpoint/2010/main" val="64684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Randy </a:t>
            </a:r>
          </a:p>
        </p:txBody>
      </p:sp>
      <p:sp>
        <p:nvSpPr>
          <p:cNvPr id="4" name="Slide Number Placeholder 3"/>
          <p:cNvSpPr>
            <a:spLocks noGrp="1"/>
          </p:cNvSpPr>
          <p:nvPr>
            <p:ph type="sldNum" sz="quarter" idx="5"/>
          </p:nvPr>
        </p:nvSpPr>
        <p:spPr/>
        <p:txBody>
          <a:bodyPr/>
          <a:lstStyle/>
          <a:p>
            <a:fld id="{D64912E4-86C2-4A6E-A304-926466AFB863}" type="slidenum">
              <a:rPr lang="en-US" smtClean="0"/>
              <a:t>10</a:t>
            </a:fld>
            <a:endParaRPr lang="en-US"/>
          </a:p>
        </p:txBody>
      </p:sp>
    </p:spTree>
    <p:extLst>
      <p:ext uri="{BB962C8B-B14F-4D97-AF65-F5344CB8AC3E}">
        <p14:creationId xmlns:p14="http://schemas.microsoft.com/office/powerpoint/2010/main" val="129846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Cait</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Another part that family navigators help with is bridging communication and connections with various other services and agencies.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can be done is many ways and is specific to each family and client.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way we help bridge connections and communication is to send an email, zoom or phone call with a service provider and the family. Introducing the family, their needs, wants, etc. to the provider. Not only takes stress off the family but helps connect them with the correct service. This can be done with many agencies, people, schools and much more.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way is by speaking with case managers at DDRB, DDR and DMH/Regional Center. Case managers have an enormous case load and quite a lot on their plate. Bridging that communication between a family and the case manager often times gets things going at a faster rate and there is a better understanding.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Since I work with the transition age young adults, there are so many uncertainties and next steps that are either in the works or ahead. Which is very nerve wrecking for the young adult and their loved one. Helping bridge connection between agencies and the correct people, appropriate for that family and young adult is key.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More specifically, something I do a lot is talk with families and young adults about community living options, what agencies offer that particular service, how to obtain it, etc. There is so much that goes into a service and we try to break it down as much as possible so that it is more concrete and easier to understand.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Overall, connecting families and their loved one to a person, agency or service can look different for everyone. But the end goal is the same- to help connect one another with whatever service they are interested 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4912E4-86C2-4A6E-A304-926466AFB863}" type="slidenum">
              <a:rPr lang="en-US" smtClean="0"/>
              <a:t>11</a:t>
            </a:fld>
            <a:endParaRPr lang="en-US"/>
          </a:p>
        </p:txBody>
      </p:sp>
    </p:spTree>
    <p:extLst>
      <p:ext uri="{BB962C8B-B14F-4D97-AF65-F5344CB8AC3E}">
        <p14:creationId xmlns:p14="http://schemas.microsoft.com/office/powerpoint/2010/main" val="114407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IDD Resource Education, </a:t>
            </a:r>
            <a:r>
              <a:rPr lang="en-US" sz="1800" dirty="0" err="1">
                <a:solidFill>
                  <a:srgbClr val="000000"/>
                </a:solidFill>
                <a:effectLst/>
                <a:latin typeface="Calibri" panose="020F0502020204030204" pitchFamily="34" charset="0"/>
                <a:ea typeface="Times New Roman" panose="02020603050405020304" pitchFamily="18" charset="0"/>
              </a:rPr>
              <a:t>etc</a:t>
            </a:r>
            <a:r>
              <a:rPr lang="en-US" sz="1800" dirty="0">
                <a:solidFill>
                  <a:srgbClr val="000000"/>
                </a:solidFill>
                <a:effectLst/>
                <a:latin typeface="Calibri" panose="020F0502020204030204" pitchFamily="34"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As family navigators, part of our role is to help with IEP advocacy. As part of this we will meet with the family beforehand and walk through their rights as a caretaker. We discuss what they think would be best for their child's education, and what services they believe would benefit their child. We put an emphasis on creating a team environment with the school and family because everyone want's what is best for the child. We are also able to attend the IEP with the family. To either assist with discussing goals, taking notes, or help with remembering topics or questions discussed in prior meetings. This can help with advocating or educating with what happened in the IEP.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64912E4-86C2-4A6E-A304-926466AFB863}" type="slidenum">
              <a:rPr lang="en-US" smtClean="0"/>
              <a:t>12</a:t>
            </a:fld>
            <a:endParaRPr lang="en-US"/>
          </a:p>
        </p:txBody>
      </p:sp>
    </p:spTree>
    <p:extLst>
      <p:ext uri="{BB962C8B-B14F-4D97-AF65-F5344CB8AC3E}">
        <p14:creationId xmlns:p14="http://schemas.microsoft.com/office/powerpoint/2010/main" val="376383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Tamico -</a:t>
            </a:r>
          </a:p>
        </p:txBody>
      </p:sp>
      <p:sp>
        <p:nvSpPr>
          <p:cNvPr id="4" name="Slide Number Placeholder 3"/>
          <p:cNvSpPr>
            <a:spLocks noGrp="1"/>
          </p:cNvSpPr>
          <p:nvPr>
            <p:ph type="sldNum" sz="quarter" idx="5"/>
          </p:nvPr>
        </p:nvSpPr>
        <p:spPr/>
        <p:txBody>
          <a:bodyPr/>
          <a:lstStyle/>
          <a:p>
            <a:fld id="{D64912E4-86C2-4A6E-A304-926466AFB863}" type="slidenum">
              <a:rPr lang="en-US" smtClean="0"/>
              <a:t>13</a:t>
            </a:fld>
            <a:endParaRPr lang="en-US"/>
          </a:p>
        </p:txBody>
      </p:sp>
    </p:spTree>
    <p:extLst>
      <p:ext uri="{BB962C8B-B14F-4D97-AF65-F5344CB8AC3E}">
        <p14:creationId xmlns:p14="http://schemas.microsoft.com/office/powerpoint/2010/main" val="143911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 </a:t>
            </a:r>
          </a:p>
        </p:txBody>
      </p:sp>
      <p:sp>
        <p:nvSpPr>
          <p:cNvPr id="4" name="Slide Number Placeholder 3"/>
          <p:cNvSpPr>
            <a:spLocks noGrp="1"/>
          </p:cNvSpPr>
          <p:nvPr>
            <p:ph type="sldNum" sz="quarter" idx="5"/>
          </p:nvPr>
        </p:nvSpPr>
        <p:spPr/>
        <p:txBody>
          <a:bodyPr/>
          <a:lstStyle/>
          <a:p>
            <a:fld id="{D64912E4-86C2-4A6E-A304-926466AFB863}" type="slidenum">
              <a:rPr lang="en-US" smtClean="0"/>
              <a:t>14</a:t>
            </a:fld>
            <a:endParaRPr lang="en-US"/>
          </a:p>
        </p:txBody>
      </p:sp>
    </p:spTree>
    <p:extLst>
      <p:ext uri="{BB962C8B-B14F-4D97-AF65-F5344CB8AC3E}">
        <p14:creationId xmlns:p14="http://schemas.microsoft.com/office/powerpoint/2010/main" val="293203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912E4-86C2-4A6E-A304-926466AFB863}" type="slidenum">
              <a:rPr lang="en-US" smtClean="0"/>
              <a:t>15</a:t>
            </a:fld>
            <a:endParaRPr lang="en-US"/>
          </a:p>
        </p:txBody>
      </p:sp>
    </p:spTree>
    <p:extLst>
      <p:ext uri="{BB962C8B-B14F-4D97-AF65-F5344CB8AC3E}">
        <p14:creationId xmlns:p14="http://schemas.microsoft.com/office/powerpoint/2010/main" val="288810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Cait -</a:t>
            </a:r>
          </a:p>
          <a:p>
            <a:r>
              <a:rPr lang="en-US" altLang="en-US" sz="1200" dirty="0">
                <a:latin typeface="Arial" panose="020B0604020202020204" pitchFamily="34" charset="0"/>
              </a:rPr>
              <a:t>Family Navigation began supporting individuals and their families in spring of 2020, amid the pandemic. Since that time, they’ve supported approximately (a little over) 1,000 unique cases. </a:t>
            </a:r>
          </a:p>
          <a:p>
            <a:r>
              <a:rPr lang="en-US" altLang="en-US" sz="1200" dirty="0">
                <a:latin typeface="Arial" panose="020B0604020202020204" pitchFamily="34" charset="0"/>
              </a:rPr>
              <a:t>A case is defined as one instance in which an individual/participant seeks and receives support on or behalf of the individual. Once that request is completed the case will be closed.</a:t>
            </a:r>
          </a:p>
          <a:p>
            <a:r>
              <a:rPr lang="en-US" altLang="en-US" sz="1200" dirty="0">
                <a:latin typeface="Arial" panose="020B0604020202020204" pitchFamily="34" charset="0"/>
              </a:rPr>
              <a:t>Each subsequent request for support related to a new or different need represents a new case. Each case is unique to that person/family and the need they are seeking to meet.</a:t>
            </a:r>
          </a:p>
          <a:p>
            <a:endParaRPr lang="en-US" dirty="0"/>
          </a:p>
          <a:p>
            <a:r>
              <a:rPr lang="en-US" dirty="0"/>
              <a:t>Family Navigation services are similar to those provided by our partners who provide Family Support (i.e., FACT, Delta Gamma, Down Syndrome Association &amp; ESMW (individual/group services) – though differ slightly as they are designed to be short-term in nature and not meant to be consecutively ongoing. More intensive in nature – case by case – help overcome and then close</a:t>
            </a:r>
          </a:p>
        </p:txBody>
      </p:sp>
      <p:sp>
        <p:nvSpPr>
          <p:cNvPr id="4" name="Slide Number Placeholder 3"/>
          <p:cNvSpPr>
            <a:spLocks noGrp="1"/>
          </p:cNvSpPr>
          <p:nvPr>
            <p:ph type="sldNum" sz="quarter" idx="5"/>
          </p:nvPr>
        </p:nvSpPr>
        <p:spPr/>
        <p:txBody>
          <a:bodyPr/>
          <a:lstStyle/>
          <a:p>
            <a:fld id="{D64912E4-86C2-4A6E-A304-926466AFB863}" type="slidenum">
              <a:rPr lang="en-US" smtClean="0"/>
              <a:t>2</a:t>
            </a:fld>
            <a:endParaRPr lang="en-US"/>
          </a:p>
        </p:txBody>
      </p:sp>
    </p:spTree>
    <p:extLst>
      <p:ext uri="{BB962C8B-B14F-4D97-AF65-F5344CB8AC3E}">
        <p14:creationId xmlns:p14="http://schemas.microsoft.com/office/powerpoint/2010/main" val="80297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Cait</a:t>
            </a:r>
          </a:p>
        </p:txBody>
      </p:sp>
      <p:sp>
        <p:nvSpPr>
          <p:cNvPr id="4" name="Slide Number Placeholder 3"/>
          <p:cNvSpPr>
            <a:spLocks noGrp="1"/>
          </p:cNvSpPr>
          <p:nvPr>
            <p:ph type="sldNum" sz="quarter" idx="5"/>
          </p:nvPr>
        </p:nvSpPr>
        <p:spPr/>
        <p:txBody>
          <a:bodyPr/>
          <a:lstStyle/>
          <a:p>
            <a:fld id="{D64912E4-86C2-4A6E-A304-926466AFB863}" type="slidenum">
              <a:rPr lang="en-US" smtClean="0"/>
              <a:t>3</a:t>
            </a:fld>
            <a:endParaRPr lang="en-US"/>
          </a:p>
        </p:txBody>
      </p:sp>
    </p:spTree>
    <p:extLst>
      <p:ext uri="{BB962C8B-B14F-4D97-AF65-F5344CB8AC3E}">
        <p14:creationId xmlns:p14="http://schemas.microsoft.com/office/powerpoint/2010/main" val="334881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D64912E4-86C2-4A6E-A304-926466AFB863}" type="slidenum">
              <a:rPr lang="en-US" smtClean="0"/>
              <a:t>4</a:t>
            </a:fld>
            <a:endParaRPr lang="en-US"/>
          </a:p>
        </p:txBody>
      </p:sp>
    </p:spTree>
    <p:extLst>
      <p:ext uri="{BB962C8B-B14F-4D97-AF65-F5344CB8AC3E}">
        <p14:creationId xmlns:p14="http://schemas.microsoft.com/office/powerpoint/2010/main" val="352246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D64912E4-86C2-4A6E-A304-926466AFB863}" type="slidenum">
              <a:rPr lang="en-US" smtClean="0"/>
              <a:t>5</a:t>
            </a:fld>
            <a:endParaRPr lang="en-US"/>
          </a:p>
        </p:txBody>
      </p:sp>
    </p:spTree>
    <p:extLst>
      <p:ext uri="{BB962C8B-B14F-4D97-AF65-F5344CB8AC3E}">
        <p14:creationId xmlns:p14="http://schemas.microsoft.com/office/powerpoint/2010/main" val="23867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alibri" panose="020F0502020204030204" pitchFamily="34" charset="0"/>
              <a:buNone/>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400" dirty="0">
                <a:effectLst/>
                <a:latin typeface="Calibri" panose="020F0502020204030204" pitchFamily="34" charset="0"/>
                <a:ea typeface="Calibri" panose="020F0502020204030204" pitchFamily="34" charset="0"/>
                <a:cs typeface="Times New Roman" panose="02020603050405020304" pitchFamily="18" charset="0"/>
              </a:rPr>
              <a:t> supports individuals through all stages of life, but the ways they provide navigation are different.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2 groups or teams of navigators: child/adolescent and adult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Depending on the service(s) or resources the participant is interested in, someone can start at the transition age or the age range of 16-18, working with an adult navigator.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To obtain more specific information about the participant and to bet a better understanding of the client, needs and situation, the navigator will gather information from the parent,  guardian or adult such 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Likes/dislikes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Future planning or next steps?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Sensory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Medical issues, if any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Demographics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Reason for contacting/needs needing to be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 much shorter version of an ISP or IEP)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Both child and adult Navigators connect families with other programs at Easterseals as well as throughout the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64912E4-86C2-4A6E-A304-926466AFB863}" type="slidenum">
              <a:rPr lang="en-US" smtClean="0"/>
              <a:t>6</a:t>
            </a:fld>
            <a:endParaRPr lang="en-US"/>
          </a:p>
        </p:txBody>
      </p:sp>
    </p:spTree>
    <p:extLst>
      <p:ext uri="{BB962C8B-B14F-4D97-AF65-F5344CB8AC3E}">
        <p14:creationId xmlns:p14="http://schemas.microsoft.com/office/powerpoint/2010/main" val="11633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Times New Roman" panose="02020603050405020304" pitchFamily="18" charset="0"/>
              </a:rPr>
              <a:t>Cait - </a:t>
            </a:r>
          </a:p>
          <a:p>
            <a:endParaRPr lang="en-US" sz="1200" dirty="0">
              <a:solidFill>
                <a:srgbClr val="000000"/>
              </a:solidFill>
              <a:effectLst/>
              <a:latin typeface="Calibri" panose="020F0502020204030204" pitchFamily="34" charset="0"/>
              <a:ea typeface="Times New Roman" panose="02020603050405020304" pitchFamily="18" charset="0"/>
            </a:endParaRPr>
          </a:p>
          <a:p>
            <a:r>
              <a:rPr lang="en-US" sz="1200" dirty="0">
                <a:solidFill>
                  <a:srgbClr val="000000"/>
                </a:solidFill>
                <a:effectLst/>
                <a:latin typeface="Calibri" panose="020F0502020204030204" pitchFamily="34" charset="0"/>
                <a:ea typeface="Times New Roman" panose="02020603050405020304" pitchFamily="18" charset="0"/>
              </a:rPr>
              <a:t>The Arc serves individuals and their families throughout the lifespan. Because of this, we have family navigators that can help with navigation services for each life stage they transition to. Lee Anna is the family navigator for ages 0-11, I am the navigator for ages 12-18, Cait for ages 19-29, and Ann supports ages 30 up. We also have a navigator that specializes in residential services. As family navigators we connect families to Arc programs that fit their needs such as respite, programs in the children's department, transition, or aging, as well as area resources with other organizations that may fit their needs as well.</a:t>
            </a:r>
          </a:p>
          <a:p>
            <a:endParaRPr lang="en-US" dirty="0"/>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There is no “one size fits all” for resources, programs and supports. We have a wide array of supports and resources to share with families so that everyone’s needs and wants are not only being addressed but worked 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So, what happens if a participant is working with a navigator and ages out of that particular age range…what happens next?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navigators all collaborate and work together so the transition and flow of one navigator to another is smooth.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We work as a team to make sure everyone’s needs, wants, goals, etc. are being addressed and met.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4912E4-86C2-4A6E-A304-926466AFB863}" type="slidenum">
              <a:rPr lang="en-US" smtClean="0"/>
              <a:t>7</a:t>
            </a:fld>
            <a:endParaRPr lang="en-US"/>
          </a:p>
        </p:txBody>
      </p:sp>
    </p:spTree>
    <p:extLst>
      <p:ext uri="{BB962C8B-B14F-4D97-AF65-F5344CB8AC3E}">
        <p14:creationId xmlns:p14="http://schemas.microsoft.com/office/powerpoint/2010/main" val="277026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Tamico</a:t>
            </a:r>
          </a:p>
          <a:p>
            <a:pPr marL="171450" indent="-171450">
              <a:buFont typeface="Arial" panose="020B0604020202020204" pitchFamily="34" charset="0"/>
              <a:buChar char="•"/>
            </a:pPr>
            <a:r>
              <a:rPr lang="en-US"/>
              <a:t>Support all ages</a:t>
            </a:r>
          </a:p>
          <a:p>
            <a:pPr marL="171450" indent="-171450">
              <a:buFont typeface="Arial" panose="020B0604020202020204" pitchFamily="34" charset="0"/>
              <a:buChar char="•"/>
            </a:pPr>
            <a:r>
              <a:rPr lang="en-US"/>
              <a:t>Meet families where they are at; IE:  home, coffee shop, work, my office, etc</a:t>
            </a:r>
          </a:p>
          <a:p>
            <a:pPr marL="171450" indent="-171450">
              <a:buFont typeface="Arial" panose="020B0604020202020204" pitchFamily="34" charset="0"/>
              <a:buChar char="•"/>
            </a:pPr>
            <a:r>
              <a:rPr lang="en-US"/>
              <a:t>Crisis cases….</a:t>
            </a:r>
            <a:endParaRPr lang="en-US" dirty="0"/>
          </a:p>
        </p:txBody>
      </p:sp>
      <p:sp>
        <p:nvSpPr>
          <p:cNvPr id="4" name="Slide Number Placeholder 3"/>
          <p:cNvSpPr>
            <a:spLocks noGrp="1"/>
          </p:cNvSpPr>
          <p:nvPr>
            <p:ph type="sldNum" sz="quarter" idx="5"/>
          </p:nvPr>
        </p:nvSpPr>
        <p:spPr/>
        <p:txBody>
          <a:bodyPr/>
          <a:lstStyle/>
          <a:p>
            <a:fld id="{D64912E4-86C2-4A6E-A304-926466AFB863}" type="slidenum">
              <a:rPr lang="en-US" smtClean="0"/>
              <a:t>8</a:t>
            </a:fld>
            <a:endParaRPr lang="en-US"/>
          </a:p>
        </p:txBody>
      </p:sp>
    </p:spTree>
    <p:extLst>
      <p:ext uri="{BB962C8B-B14F-4D97-AF65-F5344CB8AC3E}">
        <p14:creationId xmlns:p14="http://schemas.microsoft.com/office/powerpoint/2010/main" val="55700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D64912E4-86C2-4A6E-A304-926466AFB863}" type="slidenum">
              <a:rPr lang="en-US" smtClean="0"/>
              <a:t>9</a:t>
            </a:fld>
            <a:endParaRPr lang="en-US"/>
          </a:p>
        </p:txBody>
      </p:sp>
    </p:spTree>
    <p:extLst>
      <p:ext uri="{BB962C8B-B14F-4D97-AF65-F5344CB8AC3E}">
        <p14:creationId xmlns:p14="http://schemas.microsoft.com/office/powerpoint/2010/main" val="180755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7B97-39F0-DA0C-13F6-281F4922A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FD42E0-6EA9-8663-5473-567C1F904F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2445A7-E430-4FA6-8E85-D390BAB99A95}"/>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5" name="Footer Placeholder 4">
            <a:extLst>
              <a:ext uri="{FF2B5EF4-FFF2-40B4-BE49-F238E27FC236}">
                <a16:creationId xmlns:a16="http://schemas.microsoft.com/office/drawing/2014/main" id="{8504AFB4-8E4C-DF52-52B8-F7D99D592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3B6D7-99C0-2A7A-9E1F-1C6DE026B4FE}"/>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412129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A5B3-1BAC-14D8-C0CE-8F2687588C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CCF44-7422-9D3D-043C-78F72690E1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6E541-D610-2AEC-258C-D54D7C4CC411}"/>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5" name="Footer Placeholder 4">
            <a:extLst>
              <a:ext uri="{FF2B5EF4-FFF2-40B4-BE49-F238E27FC236}">
                <a16:creationId xmlns:a16="http://schemas.microsoft.com/office/drawing/2014/main" id="{4FF203B2-D514-EAB6-0F43-DA9BEC734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19AF2-5D21-3EC3-83AA-D65782883422}"/>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196135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77014-A564-D4C9-2D97-45E656ADF5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8D3161-BA19-5177-0F87-09AEDF2ED1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E48FE-7255-6704-0C84-926E0E8353FC}"/>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5" name="Footer Placeholder 4">
            <a:extLst>
              <a:ext uri="{FF2B5EF4-FFF2-40B4-BE49-F238E27FC236}">
                <a16:creationId xmlns:a16="http://schemas.microsoft.com/office/drawing/2014/main" id="{6BE239F2-71FC-012E-55DE-EFDCB2D32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36AFF-6429-7125-E267-CE88E243BA41}"/>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80353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322E-0C16-D616-C2D2-F111B8278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44531-8CA4-FBB7-260A-03B921E34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C005B-5617-A977-0AD8-C8B42768FE82}"/>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5" name="Footer Placeholder 4">
            <a:extLst>
              <a:ext uri="{FF2B5EF4-FFF2-40B4-BE49-F238E27FC236}">
                <a16:creationId xmlns:a16="http://schemas.microsoft.com/office/drawing/2014/main" id="{FD7A68D1-03BE-1A75-8DEE-20D521E47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8ADCD-5BBC-515D-DDA7-ED78B9CC8C9A}"/>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380992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135F-4594-0E38-EEF5-5485FDD12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EE26D5-434A-4C8C-C310-A14AF17D1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259CD-5C9E-EF09-07AC-38F78D032878}"/>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5" name="Footer Placeholder 4">
            <a:extLst>
              <a:ext uri="{FF2B5EF4-FFF2-40B4-BE49-F238E27FC236}">
                <a16:creationId xmlns:a16="http://schemas.microsoft.com/office/drawing/2014/main" id="{41E24D01-649A-06B7-0D34-6F47A813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30B03-6033-0CA1-BBEE-35B5F34956C8}"/>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289966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8062-D922-2E7D-F1BC-7B34FE269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608CA-B4C2-C8F9-65C8-3892552B87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1C9299-2466-4AF5-0738-7E935B55FA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C4471D-CF6D-AEFE-CAFB-FEEC58AE429C}"/>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6" name="Footer Placeholder 5">
            <a:extLst>
              <a:ext uri="{FF2B5EF4-FFF2-40B4-BE49-F238E27FC236}">
                <a16:creationId xmlns:a16="http://schemas.microsoft.com/office/drawing/2014/main" id="{09C2C882-30B5-8C88-ACEF-6B87493AF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59351-43F5-6808-1870-A15F5DA5FED9}"/>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62476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D43C-6054-C45B-2817-7A1DC6A00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E6DFCD-14BF-65D4-3D0C-A9973EC58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D7E7A-4BFD-DCB4-88C1-A7E127B0CF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7D4E52-87E2-0701-CDF8-CAE05F81C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1BF63-9D2F-1ECF-B71D-E4017B09A2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F75CCC-2830-0231-9D27-8CE78BBB9AF1}"/>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8" name="Footer Placeholder 7">
            <a:extLst>
              <a:ext uri="{FF2B5EF4-FFF2-40B4-BE49-F238E27FC236}">
                <a16:creationId xmlns:a16="http://schemas.microsoft.com/office/drawing/2014/main" id="{2B5D14F3-DBA4-8DBE-3F05-BEC3E948D8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F4612A-8569-AE3B-D98D-C8819E90378C}"/>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209865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3985-0484-3AC5-BFD7-C4E25F1AE1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31584C-6F28-7A30-91FF-19D2584F9E3B}"/>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4" name="Footer Placeholder 3">
            <a:extLst>
              <a:ext uri="{FF2B5EF4-FFF2-40B4-BE49-F238E27FC236}">
                <a16:creationId xmlns:a16="http://schemas.microsoft.com/office/drawing/2014/main" id="{BCA074C2-E8DD-73EE-E5CF-703A7B519F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FF8F61-8C7D-9C57-6C7F-636755AAE7E0}"/>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151355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9DFA9-C3D3-A2C6-AEED-667A3287DD7D}"/>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3" name="Footer Placeholder 2">
            <a:extLst>
              <a:ext uri="{FF2B5EF4-FFF2-40B4-BE49-F238E27FC236}">
                <a16:creationId xmlns:a16="http://schemas.microsoft.com/office/drawing/2014/main" id="{E4322AB2-5C85-E0B4-AD19-A94324218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FD667C-D431-F027-4D33-93D07A797ABC}"/>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231979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81E4-1C2A-E740-A389-F8678B484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923E5E-E63F-B3C4-AB9B-C861E293E7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4D90A-BFE1-237A-E407-2E31E0675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244A3-392F-0B40-E25F-7E1F9AF17307}"/>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6" name="Footer Placeholder 5">
            <a:extLst>
              <a:ext uri="{FF2B5EF4-FFF2-40B4-BE49-F238E27FC236}">
                <a16:creationId xmlns:a16="http://schemas.microsoft.com/office/drawing/2014/main" id="{AB1FAFC0-6C2D-6E41-4852-2BC44B8F4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60158-189C-5EF8-0650-6201108FBA79}"/>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353832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9432-7A20-4313-A800-614AA924F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589DB4-A849-8A36-89EA-B5FB79E6B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311ECF-44A0-7756-726B-B25A8CBB2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F6224-0A8D-47A5-FD02-77BF5DDCB5F9}"/>
              </a:ext>
            </a:extLst>
          </p:cNvPr>
          <p:cNvSpPr>
            <a:spLocks noGrp="1"/>
          </p:cNvSpPr>
          <p:nvPr>
            <p:ph type="dt" sz="half" idx="10"/>
          </p:nvPr>
        </p:nvSpPr>
        <p:spPr/>
        <p:txBody>
          <a:bodyPr/>
          <a:lstStyle/>
          <a:p>
            <a:fld id="{F1C849F3-0890-4E50-A13D-EDB961D49A3D}" type="datetimeFigureOut">
              <a:rPr lang="en-US" smtClean="0"/>
              <a:t>2/13/2024</a:t>
            </a:fld>
            <a:endParaRPr lang="en-US"/>
          </a:p>
        </p:txBody>
      </p:sp>
      <p:sp>
        <p:nvSpPr>
          <p:cNvPr id="6" name="Footer Placeholder 5">
            <a:extLst>
              <a:ext uri="{FF2B5EF4-FFF2-40B4-BE49-F238E27FC236}">
                <a16:creationId xmlns:a16="http://schemas.microsoft.com/office/drawing/2014/main" id="{7728E4CC-8E06-3E32-875B-665FB5FB0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59FB1-C78A-CB6D-4E16-8B8D72EC1D40}"/>
              </a:ext>
            </a:extLst>
          </p:cNvPr>
          <p:cNvSpPr>
            <a:spLocks noGrp="1"/>
          </p:cNvSpPr>
          <p:nvPr>
            <p:ph type="sldNum" sz="quarter" idx="12"/>
          </p:nvPr>
        </p:nvSpPr>
        <p:spPr/>
        <p:txBody>
          <a:bodyPr/>
          <a:lstStyle/>
          <a:p>
            <a:fld id="{06DAD90E-21DD-436A-B00C-3FF0D213E7D8}" type="slidenum">
              <a:rPr lang="en-US" smtClean="0"/>
              <a:t>‹#›</a:t>
            </a:fld>
            <a:endParaRPr lang="en-US"/>
          </a:p>
        </p:txBody>
      </p:sp>
    </p:spTree>
    <p:extLst>
      <p:ext uri="{BB962C8B-B14F-4D97-AF65-F5344CB8AC3E}">
        <p14:creationId xmlns:p14="http://schemas.microsoft.com/office/powerpoint/2010/main" val="252339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E8D2F-C6DF-E02D-1BB8-651F20F35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013E33-E46C-8C13-C4C2-23C274D5A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32FFB-A4E3-51D8-0A3E-1BD798E09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849F3-0890-4E50-A13D-EDB961D49A3D}" type="datetimeFigureOut">
              <a:rPr lang="en-US" smtClean="0"/>
              <a:t>2/13/2024</a:t>
            </a:fld>
            <a:endParaRPr lang="en-US"/>
          </a:p>
        </p:txBody>
      </p:sp>
      <p:sp>
        <p:nvSpPr>
          <p:cNvPr id="5" name="Footer Placeholder 4">
            <a:extLst>
              <a:ext uri="{FF2B5EF4-FFF2-40B4-BE49-F238E27FC236}">
                <a16:creationId xmlns:a16="http://schemas.microsoft.com/office/drawing/2014/main" id="{15C85D4E-C260-A78F-046D-46E7570CE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0B18CB-BEE8-AA12-D517-8A042E13B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AD90E-21DD-436A-B00C-3FF0D213E7D8}" type="slidenum">
              <a:rPr lang="en-US" smtClean="0"/>
              <a:t>‹#›</a:t>
            </a:fld>
            <a:endParaRPr lang="en-US"/>
          </a:p>
        </p:txBody>
      </p:sp>
    </p:spTree>
    <p:extLst>
      <p:ext uri="{BB962C8B-B14F-4D97-AF65-F5344CB8AC3E}">
        <p14:creationId xmlns:p14="http://schemas.microsoft.com/office/powerpoint/2010/main" val="310339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leme@slar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60525373@N08/4822746259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c 2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14CB3B-F1F1-EDE8-42A7-81278B1D5A64}"/>
              </a:ext>
            </a:extLst>
          </p:cNvPr>
          <p:cNvSpPr>
            <a:spLocks noGrp="1"/>
          </p:cNvSpPr>
          <p:nvPr>
            <p:ph type="ctrTitle"/>
          </p:nvPr>
        </p:nvSpPr>
        <p:spPr>
          <a:xfrm>
            <a:off x="892818" y="1370171"/>
            <a:ext cx="5085580" cy="2937669"/>
          </a:xfrm>
        </p:spPr>
        <p:txBody>
          <a:bodyPr>
            <a:noAutofit/>
          </a:bodyPr>
          <a:lstStyle/>
          <a:p>
            <a:r>
              <a:rPr lang="en-US" dirty="0">
                <a:solidFill>
                  <a:schemeClr val="bg1"/>
                </a:solidFill>
              </a:rPr>
              <a:t>Family Navigation and Supports</a:t>
            </a:r>
          </a:p>
        </p:txBody>
      </p:sp>
      <p:sp>
        <p:nvSpPr>
          <p:cNvPr id="3" name="Subtitle 2">
            <a:extLst>
              <a:ext uri="{FF2B5EF4-FFF2-40B4-BE49-F238E27FC236}">
                <a16:creationId xmlns:a16="http://schemas.microsoft.com/office/drawing/2014/main" id="{487608C5-9F66-C94B-ED0E-C3AE85A0ECC2}"/>
              </a:ext>
            </a:extLst>
          </p:cNvPr>
          <p:cNvSpPr>
            <a:spLocks noGrp="1"/>
          </p:cNvSpPr>
          <p:nvPr>
            <p:ph type="subTitle" idx="1"/>
          </p:nvPr>
        </p:nvSpPr>
        <p:spPr>
          <a:xfrm>
            <a:off x="892818" y="3849845"/>
            <a:ext cx="5085580" cy="1881751"/>
          </a:xfrm>
        </p:spPr>
        <p:txBody>
          <a:bodyPr vert="horz" lIns="91440" tIns="45720" rIns="91440" bIns="45720" rtlCol="0" anchor="t">
            <a:normAutofit/>
          </a:bodyPr>
          <a:lstStyle/>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r>
              <a:rPr lang="en-US" sz="2000" dirty="0">
                <a:solidFill>
                  <a:schemeClr val="bg1"/>
                </a:solidFill>
              </a:rPr>
              <a:t>Presented by: Tamico Jones,  Randy Schraier, Cait Carr </a:t>
            </a:r>
            <a:endParaRPr lang="en-US" sz="2000" dirty="0">
              <a:solidFill>
                <a:schemeClr val="bg1"/>
              </a:solidFill>
              <a:ea typeface="Calibri"/>
              <a:cs typeface="Calibri"/>
            </a:endParaRPr>
          </a:p>
        </p:txBody>
      </p:sp>
      <p:sp>
        <p:nvSpPr>
          <p:cNvPr id="31" name="Oval 30">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95C89519-C6AE-72A4-EF37-D14A9D75334F}"/>
              </a:ext>
            </a:extLst>
          </p:cNvPr>
          <p:cNvPicPr>
            <a:picLocks noChangeAspect="1"/>
          </p:cNvPicPr>
          <p:nvPr/>
        </p:nvPicPr>
        <p:blipFill rotWithShape="1">
          <a:blip r:embed="rId3">
            <a:extLst>
              <a:ext uri="{28A0092B-C50C-407E-A947-70E740481C1C}">
                <a14:useLocalDpi xmlns:a14="http://schemas.microsoft.com/office/drawing/2010/main" val="0"/>
              </a:ext>
            </a:extLst>
          </a:blip>
          <a:srcRect r="2" b="2"/>
          <a:stretch/>
        </p:blipFill>
        <p:spPr>
          <a:xfrm>
            <a:off x="6360737" y="626438"/>
            <a:ext cx="5293222"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3" name="Rectangle 32">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90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2D713-6320-4A94-9AE3-E4FC0F6312A9}"/>
              </a:ext>
            </a:extLst>
          </p:cNvPr>
          <p:cNvSpPr>
            <a:spLocks noGrp="1"/>
          </p:cNvSpPr>
          <p:nvPr>
            <p:ph type="title"/>
          </p:nvPr>
        </p:nvSpPr>
        <p:spPr>
          <a:xfrm>
            <a:off x="0" y="1039271"/>
            <a:ext cx="3758565" cy="4461163"/>
          </a:xfrm>
        </p:spPr>
        <p:txBody>
          <a:bodyPr vert="horz" lIns="91440" tIns="45720" rIns="91440" bIns="45720" rtlCol="0" anchor="ctr">
            <a:normAutofit/>
          </a:bodyPr>
          <a:lstStyle/>
          <a:p>
            <a:pPr algn="ctr"/>
            <a:r>
              <a:rPr lang="en-US" sz="4400" b="1" kern="1200" dirty="0">
                <a:solidFill>
                  <a:srgbClr val="FFFFFF"/>
                </a:solidFill>
                <a:latin typeface="+mj-lt"/>
                <a:ea typeface="+mj-ea"/>
                <a:cs typeface="+mj-cs"/>
              </a:rPr>
              <a:t>Collaboration</a:t>
            </a:r>
            <a:r>
              <a:rPr lang="en-US" b="1" kern="1200" dirty="0">
                <a:solidFill>
                  <a:srgbClr val="FFFFFF"/>
                </a:solidFill>
                <a:latin typeface="+mj-lt"/>
                <a:ea typeface="+mj-ea"/>
                <a:cs typeface="+mj-cs"/>
              </a:rPr>
              <a:t> – </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How do we collaborate with each other and partner agencies/supports?</a:t>
            </a:r>
          </a:p>
        </p:txBody>
      </p:sp>
      <p:sp>
        <p:nvSpPr>
          <p:cNvPr id="81" name="Arc 8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2A62A350-F9D1-1ED9-3C96-86827C16D839}"/>
              </a:ext>
            </a:extLst>
          </p:cNvPr>
          <p:cNvSpPr txBox="1"/>
          <p:nvPr/>
        </p:nvSpPr>
        <p:spPr>
          <a:xfrm>
            <a:off x="4915988" y="1153571"/>
            <a:ext cx="6388100" cy="4955203"/>
          </a:xfrm>
          <a:prstGeom prst="rect">
            <a:avLst/>
          </a:prstGeom>
          <a:noFill/>
        </p:spPr>
        <p:txBody>
          <a:bodyPr wrap="square" rtlCol="0">
            <a:spAutoFit/>
          </a:bodyPr>
          <a:lstStyle/>
          <a:p>
            <a:pPr lvl="0" algn="ctr"/>
            <a:r>
              <a:rPr lang="en-US" sz="2800" dirty="0"/>
              <a:t>Through meetings and education for families and individuals</a:t>
            </a:r>
          </a:p>
          <a:p>
            <a:pPr lvl="0" algn="ctr"/>
            <a:endParaRPr lang="en-US" sz="2800" dirty="0"/>
          </a:p>
          <a:p>
            <a:pPr lvl="0" algn="ctr"/>
            <a:endParaRPr lang="en-US" sz="2800" dirty="0"/>
          </a:p>
          <a:p>
            <a:pPr algn="ctr"/>
            <a:r>
              <a:rPr lang="en-US" sz="2800" dirty="0"/>
              <a:t>Through committees and community supports</a:t>
            </a:r>
          </a:p>
          <a:p>
            <a:pPr lvl="0" algn="ctr"/>
            <a:endParaRPr lang="en-US" sz="2800" dirty="0"/>
          </a:p>
          <a:p>
            <a:pPr lvl="0" algn="ctr"/>
            <a:endParaRPr lang="en-US" sz="2800" dirty="0"/>
          </a:p>
          <a:p>
            <a:pPr algn="ctr"/>
            <a:r>
              <a:rPr lang="en-US" sz="2800" dirty="0"/>
              <a:t>Through joint working sessions to improve community supports</a:t>
            </a:r>
          </a:p>
          <a:p>
            <a:pPr lvl="0"/>
            <a:endParaRPr lang="en-US" dirty="0"/>
          </a:p>
          <a:p>
            <a:pPr lvl="0"/>
            <a:r>
              <a:rPr lang="en-US" dirty="0"/>
              <a:t> </a:t>
            </a:r>
          </a:p>
        </p:txBody>
      </p:sp>
    </p:spTree>
    <p:extLst>
      <p:ext uri="{BB962C8B-B14F-4D97-AF65-F5344CB8AC3E}">
        <p14:creationId xmlns:p14="http://schemas.microsoft.com/office/powerpoint/2010/main" val="129372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869E23-50C7-0681-781A-72E2EA99CA36}"/>
              </a:ext>
            </a:extLst>
          </p:cNvPr>
          <p:cNvSpPr>
            <a:spLocks noGrp="1"/>
          </p:cNvSpPr>
          <p:nvPr>
            <p:ph type="title"/>
          </p:nvPr>
        </p:nvSpPr>
        <p:spPr>
          <a:xfrm>
            <a:off x="6834056" y="1305069"/>
            <a:ext cx="4055899" cy="4247862"/>
          </a:xfrm>
        </p:spPr>
        <p:txBody>
          <a:bodyPr anchor="ctr">
            <a:normAutofit/>
          </a:bodyPr>
          <a:lstStyle/>
          <a:p>
            <a:pPr algn="ctr"/>
            <a:r>
              <a:rPr lang="en-US" dirty="0">
                <a:solidFill>
                  <a:schemeClr val="tx1">
                    <a:lumMod val="95000"/>
                    <a:lumOff val="5000"/>
                  </a:schemeClr>
                </a:solidFill>
              </a:rPr>
              <a:t>Connections –</a:t>
            </a:r>
            <a:br>
              <a:rPr lang="en-US" dirty="0">
                <a:solidFill>
                  <a:schemeClr val="tx1">
                    <a:lumMod val="95000"/>
                    <a:lumOff val="5000"/>
                  </a:schemeClr>
                </a:solidFill>
              </a:rPr>
            </a:br>
            <a:r>
              <a:rPr lang="en-US" dirty="0">
                <a:solidFill>
                  <a:schemeClr val="tx1">
                    <a:lumMod val="95000"/>
                    <a:lumOff val="5000"/>
                  </a:schemeClr>
                </a:solidFill>
              </a:rPr>
              <a:t> </a:t>
            </a:r>
            <a:br>
              <a:rPr lang="en-US" dirty="0">
                <a:solidFill>
                  <a:schemeClr val="tx1">
                    <a:lumMod val="95000"/>
                    <a:lumOff val="5000"/>
                  </a:schemeClr>
                </a:solidFill>
              </a:rPr>
            </a:br>
            <a:r>
              <a:rPr lang="en-US" sz="2800" dirty="0">
                <a:solidFill>
                  <a:schemeClr val="tx1">
                    <a:lumMod val="95000"/>
                    <a:lumOff val="5000"/>
                  </a:schemeClr>
                </a:solidFill>
              </a:rPr>
              <a:t>Where do we connect families and individuals to for support?</a:t>
            </a:r>
          </a:p>
        </p:txBody>
      </p:sp>
      <p:sp>
        <p:nvSpPr>
          <p:cNvPr id="3" name="Content Placeholder 2">
            <a:extLst>
              <a:ext uri="{FF2B5EF4-FFF2-40B4-BE49-F238E27FC236}">
                <a16:creationId xmlns:a16="http://schemas.microsoft.com/office/drawing/2014/main" id="{57EF59FA-A9CB-E3E9-F796-5817BEF584C0}"/>
              </a:ext>
            </a:extLst>
          </p:cNvPr>
          <p:cNvSpPr>
            <a:spLocks noGrp="1"/>
          </p:cNvSpPr>
          <p:nvPr>
            <p:ph idx="1"/>
          </p:nvPr>
        </p:nvSpPr>
        <p:spPr>
          <a:xfrm>
            <a:off x="1093967" y="1179096"/>
            <a:ext cx="3927826" cy="5197642"/>
          </a:xfrm>
        </p:spPr>
        <p:txBody>
          <a:bodyPr anchor="ctr">
            <a:noAutofit/>
          </a:bodyPr>
          <a:lstStyle/>
          <a:p>
            <a:r>
              <a:rPr lang="en-US" sz="2000" dirty="0">
                <a:solidFill>
                  <a:schemeClr val="tx1">
                    <a:lumMod val="85000"/>
                    <a:lumOff val="15000"/>
                  </a:schemeClr>
                </a:solidFill>
              </a:rPr>
              <a:t>Regional Resources</a:t>
            </a:r>
          </a:p>
          <a:p>
            <a:r>
              <a:rPr lang="en-US" sz="2000" dirty="0">
                <a:solidFill>
                  <a:schemeClr val="tx1">
                    <a:lumMod val="85000"/>
                    <a:lumOff val="15000"/>
                  </a:schemeClr>
                </a:solidFill>
              </a:rPr>
              <a:t>Funding &amp; Eligibility</a:t>
            </a:r>
          </a:p>
          <a:p>
            <a:r>
              <a:rPr lang="en-US" sz="2000" dirty="0">
                <a:solidFill>
                  <a:schemeClr val="tx1">
                    <a:lumMod val="85000"/>
                    <a:lumOff val="15000"/>
                  </a:schemeClr>
                </a:solidFill>
              </a:rPr>
              <a:t>Partner Agencies</a:t>
            </a:r>
          </a:p>
          <a:p>
            <a:r>
              <a:rPr lang="en-US" sz="2000" dirty="0">
                <a:solidFill>
                  <a:schemeClr val="tx1">
                    <a:lumMod val="85000"/>
                    <a:lumOff val="15000"/>
                  </a:schemeClr>
                </a:solidFill>
              </a:rPr>
              <a:t>Local/State Agencies</a:t>
            </a:r>
          </a:p>
          <a:p>
            <a:r>
              <a:rPr lang="en-US" sz="2000" dirty="0">
                <a:solidFill>
                  <a:schemeClr val="tx1">
                    <a:lumMod val="85000"/>
                    <a:lumOff val="15000"/>
                  </a:schemeClr>
                </a:solidFill>
              </a:rPr>
              <a:t>Peer/Family Connections and Support</a:t>
            </a:r>
          </a:p>
          <a:p>
            <a:r>
              <a:rPr lang="en-US" sz="2000" dirty="0">
                <a:solidFill>
                  <a:schemeClr val="tx1">
                    <a:lumMod val="85000"/>
                    <a:lumOff val="15000"/>
                  </a:schemeClr>
                </a:solidFill>
              </a:rPr>
              <a:t>Crisis Support</a:t>
            </a:r>
          </a:p>
          <a:p>
            <a:r>
              <a:rPr lang="en-US" sz="2000" dirty="0">
                <a:solidFill>
                  <a:schemeClr val="tx1">
                    <a:lumMod val="85000"/>
                    <a:lumOff val="15000"/>
                  </a:schemeClr>
                </a:solidFill>
              </a:rPr>
              <a:t>Employment Supports</a:t>
            </a:r>
          </a:p>
          <a:p>
            <a:r>
              <a:rPr lang="en-US" sz="2000" dirty="0">
                <a:solidFill>
                  <a:schemeClr val="tx1">
                    <a:lumMod val="85000"/>
                    <a:lumOff val="15000"/>
                  </a:schemeClr>
                </a:solidFill>
              </a:rPr>
              <a:t>Legal/Financial Support</a:t>
            </a:r>
          </a:p>
          <a:p>
            <a:r>
              <a:rPr lang="en-US" sz="2000" dirty="0">
                <a:solidFill>
                  <a:schemeClr val="tx1">
                    <a:lumMod val="85000"/>
                    <a:lumOff val="15000"/>
                  </a:schemeClr>
                </a:solidFill>
              </a:rPr>
              <a:t>Assistive Technology</a:t>
            </a:r>
          </a:p>
          <a:p>
            <a:r>
              <a:rPr lang="en-US" sz="2000" dirty="0">
                <a:solidFill>
                  <a:schemeClr val="tx1">
                    <a:lumMod val="85000"/>
                    <a:lumOff val="15000"/>
                  </a:schemeClr>
                </a:solidFill>
              </a:rPr>
              <a:t>Advocacy Opportunities</a:t>
            </a:r>
          </a:p>
          <a:p>
            <a:r>
              <a:rPr lang="en-US" sz="2000" dirty="0">
                <a:solidFill>
                  <a:schemeClr val="tx1">
                    <a:lumMod val="85000"/>
                    <a:lumOff val="15000"/>
                  </a:schemeClr>
                </a:solidFill>
              </a:rPr>
              <a:t>Professional Services (Therapy, Counseling, Early Intervention, ESOS, ABA)</a:t>
            </a:r>
          </a:p>
          <a:p>
            <a:r>
              <a:rPr lang="en-US" sz="2000" dirty="0">
                <a:solidFill>
                  <a:schemeClr val="tx1">
                    <a:lumMod val="85000"/>
                    <a:lumOff val="15000"/>
                  </a:schemeClr>
                </a:solidFill>
              </a:rPr>
              <a:t>Housing Supports </a:t>
            </a:r>
          </a:p>
          <a:p>
            <a:r>
              <a:rPr lang="en-US" sz="2000" dirty="0">
                <a:solidFill>
                  <a:schemeClr val="tx1">
                    <a:lumMod val="85000"/>
                    <a:lumOff val="15000"/>
                  </a:schemeClr>
                </a:solidFill>
              </a:rPr>
              <a:t>Community Living</a:t>
            </a:r>
          </a:p>
          <a:p>
            <a:r>
              <a:rPr lang="en-US" sz="2000" dirty="0">
                <a:solidFill>
                  <a:schemeClr val="tx1">
                    <a:lumMod val="85000"/>
                    <a:lumOff val="15000"/>
                  </a:schemeClr>
                </a:solidFill>
              </a:rPr>
              <a:t>Community Integration</a:t>
            </a: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p:txBody>
      </p:sp>
    </p:spTree>
    <p:extLst>
      <p:ext uri="{BB962C8B-B14F-4D97-AF65-F5344CB8AC3E}">
        <p14:creationId xmlns:p14="http://schemas.microsoft.com/office/powerpoint/2010/main" val="5251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E1590D-F209-2D0A-7AAF-2373794D80E4}"/>
              </a:ext>
            </a:extLst>
          </p:cNvPr>
          <p:cNvSpPr>
            <a:spLocks noGrp="1"/>
          </p:cNvSpPr>
          <p:nvPr>
            <p:ph type="title"/>
          </p:nvPr>
        </p:nvSpPr>
        <p:spPr>
          <a:xfrm>
            <a:off x="577517" y="0"/>
            <a:ext cx="11225462" cy="1325563"/>
          </a:xfrm>
        </p:spPr>
        <p:txBody>
          <a:bodyPr>
            <a:normAutofit/>
          </a:bodyPr>
          <a:lstStyle/>
          <a:p>
            <a:pPr algn="ctr"/>
            <a:r>
              <a:rPr lang="en-US" dirty="0"/>
              <a:t>Education of Individuals and Families Supported</a:t>
            </a:r>
          </a:p>
        </p:txBody>
      </p:sp>
      <p:graphicFrame>
        <p:nvGraphicFramePr>
          <p:cNvPr id="5" name="Content Placeholder 2">
            <a:extLst>
              <a:ext uri="{FF2B5EF4-FFF2-40B4-BE49-F238E27FC236}">
                <a16:creationId xmlns:a16="http://schemas.microsoft.com/office/drawing/2014/main" id="{9A0B08D8-954B-1302-0030-10978C2BB5D5}"/>
              </a:ext>
            </a:extLst>
          </p:cNvPr>
          <p:cNvGraphicFramePr>
            <a:graphicFrameLocks noGrp="1"/>
          </p:cNvGraphicFramePr>
          <p:nvPr>
            <p:ph idx="1"/>
            <p:extLst>
              <p:ext uri="{D42A27DB-BD31-4B8C-83A1-F6EECF244321}">
                <p14:modId xmlns:p14="http://schemas.microsoft.com/office/powerpoint/2010/main" val="2673260661"/>
              </p:ext>
            </p:extLst>
          </p:nvPr>
        </p:nvGraphicFramePr>
        <p:xfrm>
          <a:off x="838200" y="1130968"/>
          <a:ext cx="10515600" cy="5630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9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Arc 8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B4B76E-03C6-85F6-86E8-921ABE509024}"/>
              </a:ext>
            </a:extLst>
          </p:cNvPr>
          <p:cNvSpPr>
            <a:spLocks noGrp="1"/>
          </p:cNvSpPr>
          <p:nvPr>
            <p:ph type="title"/>
          </p:nvPr>
        </p:nvSpPr>
        <p:spPr>
          <a:xfrm>
            <a:off x="5894962" y="479493"/>
            <a:ext cx="5458838" cy="1325563"/>
          </a:xfrm>
        </p:spPr>
        <p:txBody>
          <a:bodyPr>
            <a:normAutofit/>
          </a:bodyPr>
          <a:lstStyle/>
          <a:p>
            <a:r>
              <a:rPr lang="en-US" b="1"/>
              <a:t>IDD Gateway Resource Guide</a:t>
            </a:r>
            <a:endParaRPr lang="en-US" b="1">
              <a:ea typeface="Calibri Light"/>
              <a:cs typeface="Calibri Light"/>
            </a:endParaRPr>
          </a:p>
        </p:txBody>
      </p:sp>
      <p:sp>
        <p:nvSpPr>
          <p:cNvPr id="86" name="Freeform: Shape 8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blue and white page with text and images&#10;&#10;Description automatically generated">
            <a:extLst>
              <a:ext uri="{FF2B5EF4-FFF2-40B4-BE49-F238E27FC236}">
                <a16:creationId xmlns:a16="http://schemas.microsoft.com/office/drawing/2014/main" id="{57D7CF53-DAD0-AED1-25D4-0F2D96BC5D9C}"/>
              </a:ext>
            </a:extLst>
          </p:cNvPr>
          <p:cNvPicPr>
            <a:picLocks noChangeAspect="1"/>
          </p:cNvPicPr>
          <p:nvPr/>
        </p:nvPicPr>
        <p:blipFill>
          <a:blip r:embed="rId3"/>
          <a:stretch>
            <a:fillRect/>
          </a:stretch>
        </p:blipFill>
        <p:spPr>
          <a:xfrm>
            <a:off x="839769" y="511293"/>
            <a:ext cx="450420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8FCB40B6-B05F-4B21-6145-F8C3029EBEAF}"/>
              </a:ext>
            </a:extLst>
          </p:cNvPr>
          <p:cNvSpPr>
            <a:spLocks noGrp="1"/>
          </p:cNvSpPr>
          <p:nvPr>
            <p:ph idx="1"/>
          </p:nvPr>
        </p:nvSpPr>
        <p:spPr>
          <a:xfrm>
            <a:off x="5894962" y="1984443"/>
            <a:ext cx="5458838" cy="4192520"/>
          </a:xfrm>
        </p:spPr>
        <p:txBody>
          <a:bodyPr vert="horz" lIns="91440" tIns="45720" rIns="91440" bIns="45720" rtlCol="0">
            <a:normAutofit/>
          </a:bodyPr>
          <a:lstStyle/>
          <a:p>
            <a:pPr marL="0" indent="0">
              <a:buNone/>
            </a:pPr>
            <a:r>
              <a:rPr lang="en-US"/>
              <a:t>Designed as a resource for providers, individuals and families to access information about services in one spot.</a:t>
            </a:r>
            <a:endParaRPr lang="en-US">
              <a:ea typeface="Calibri"/>
              <a:cs typeface="Calibri"/>
            </a:endParaRPr>
          </a:p>
          <a:p>
            <a:pPr marL="0" indent="0">
              <a:buNone/>
            </a:pPr>
            <a:endParaRPr lang="en-US"/>
          </a:p>
        </p:txBody>
      </p:sp>
    </p:spTree>
    <p:extLst>
      <p:ext uri="{BB962C8B-B14F-4D97-AF65-F5344CB8AC3E}">
        <p14:creationId xmlns:p14="http://schemas.microsoft.com/office/powerpoint/2010/main" val="303925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583C2A9-B31E-0C27-DFC9-38AF6EC5252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Questions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8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0E24CE-739B-3B6D-9EDE-C4CAAEA9D664}"/>
              </a:ext>
            </a:extLst>
          </p:cNvPr>
          <p:cNvSpPr>
            <a:spLocks noGrp="1"/>
          </p:cNvSpPr>
          <p:nvPr>
            <p:ph type="title"/>
          </p:nvPr>
        </p:nvSpPr>
        <p:spPr>
          <a:xfrm>
            <a:off x="302149" y="300182"/>
            <a:ext cx="9543405" cy="1188720"/>
          </a:xfrm>
        </p:spPr>
        <p:txBody>
          <a:bodyPr>
            <a:normAutofit/>
          </a:bodyPr>
          <a:lstStyle/>
          <a:p>
            <a:r>
              <a:rPr lang="en-US" b="1" dirty="0">
                <a:solidFill>
                  <a:schemeClr val="tx1">
                    <a:lumMod val="85000"/>
                    <a:lumOff val="15000"/>
                  </a:schemeClr>
                </a:solidFill>
              </a:rPr>
              <a:t>Contact Us:</a:t>
            </a:r>
          </a:p>
        </p:txBody>
      </p:sp>
      <p:sp>
        <p:nvSpPr>
          <p:cNvPr id="3" name="Content Placeholder 2">
            <a:extLst>
              <a:ext uri="{FF2B5EF4-FFF2-40B4-BE49-F238E27FC236}">
                <a16:creationId xmlns:a16="http://schemas.microsoft.com/office/drawing/2014/main" id="{87FF6565-B9B3-168C-31C8-FBE24CF1F09D}"/>
              </a:ext>
            </a:extLst>
          </p:cNvPr>
          <p:cNvSpPr>
            <a:spLocks noGrp="1"/>
          </p:cNvSpPr>
          <p:nvPr>
            <p:ph idx="1"/>
          </p:nvPr>
        </p:nvSpPr>
        <p:spPr>
          <a:xfrm>
            <a:off x="227623" y="1495679"/>
            <a:ext cx="6246840" cy="5292215"/>
          </a:xfrm>
        </p:spPr>
        <p:txBody>
          <a:bodyPr anchor="ctr">
            <a:normAutofit/>
          </a:bodyPr>
          <a:lstStyle/>
          <a:p>
            <a:r>
              <a:rPr lang="en-US" sz="1600" dirty="0">
                <a:solidFill>
                  <a:schemeClr val="tx1">
                    <a:lumMod val="85000"/>
                    <a:lumOff val="15000"/>
                  </a:schemeClr>
                </a:solidFill>
              </a:rPr>
              <a:t>Cait Carr, Family Navigator (ages 0-12)</a:t>
            </a:r>
          </a:p>
          <a:p>
            <a:pPr marL="0" indent="0">
              <a:buNone/>
            </a:pPr>
            <a:r>
              <a:rPr lang="en-US" sz="1600" dirty="0">
                <a:solidFill>
                  <a:schemeClr val="tx1">
                    <a:lumMod val="85000"/>
                    <a:lumOff val="15000"/>
                  </a:schemeClr>
                </a:solidFill>
              </a:rPr>
              <a:t>	(314) 569-2211	</a:t>
            </a:r>
          </a:p>
          <a:p>
            <a:pPr marL="0" indent="0">
              <a:buNone/>
            </a:pPr>
            <a:r>
              <a:rPr lang="en-US" sz="1600" dirty="0">
                <a:solidFill>
                  <a:schemeClr val="tx1">
                    <a:lumMod val="85000"/>
                    <a:lumOff val="15000"/>
                  </a:schemeClr>
                </a:solidFill>
              </a:rPr>
              <a:t>	ccarr@slarc.org</a:t>
            </a:r>
          </a:p>
          <a:p>
            <a:r>
              <a:rPr lang="en-US" sz="1600" dirty="0">
                <a:solidFill>
                  <a:schemeClr val="tx1">
                    <a:lumMod val="85000"/>
                    <a:lumOff val="15000"/>
                  </a:schemeClr>
                </a:solidFill>
              </a:rPr>
              <a:t>Hannah Satterwhite, Family Navigator (ages 12-19)</a:t>
            </a:r>
          </a:p>
          <a:p>
            <a:pPr marL="0" indent="0">
              <a:buNone/>
            </a:pPr>
            <a:r>
              <a:rPr lang="en-US" sz="1600" dirty="0">
                <a:solidFill>
                  <a:schemeClr val="tx1">
                    <a:lumMod val="85000"/>
                    <a:lumOff val="15000"/>
                  </a:schemeClr>
                </a:solidFill>
              </a:rPr>
              <a:t>	(314) 569-2211</a:t>
            </a:r>
          </a:p>
          <a:p>
            <a:pPr marL="0" indent="0">
              <a:buNone/>
            </a:pPr>
            <a:r>
              <a:rPr lang="en-US" sz="1600" dirty="0">
                <a:solidFill>
                  <a:schemeClr val="tx1">
                    <a:lumMod val="85000"/>
                    <a:lumOff val="15000"/>
                  </a:schemeClr>
                </a:solidFill>
              </a:rPr>
              <a:t>	hsatterwhite@slarc.org</a:t>
            </a:r>
          </a:p>
          <a:p>
            <a:r>
              <a:rPr lang="en-US" sz="1600" dirty="0">
                <a:solidFill>
                  <a:schemeClr val="tx1">
                    <a:lumMod val="85000"/>
                    <a:lumOff val="15000"/>
                  </a:schemeClr>
                </a:solidFill>
              </a:rPr>
              <a:t>Tamico Jones, Director of Advocacy (all ages)</a:t>
            </a:r>
          </a:p>
          <a:p>
            <a:pPr marL="0" indent="0">
              <a:buNone/>
            </a:pPr>
            <a:r>
              <a:rPr lang="en-US" sz="1600" dirty="0">
                <a:solidFill>
                  <a:schemeClr val="tx1">
                    <a:lumMod val="85000"/>
                    <a:lumOff val="15000"/>
                  </a:schemeClr>
                </a:solidFill>
              </a:rPr>
              <a:t>	(314) 354-5629</a:t>
            </a:r>
          </a:p>
          <a:p>
            <a:pPr marL="0" indent="0">
              <a:buNone/>
            </a:pPr>
            <a:r>
              <a:rPr lang="en-US" sz="1600" dirty="0">
                <a:solidFill>
                  <a:schemeClr val="tx1">
                    <a:lumMod val="85000"/>
                    <a:lumOff val="15000"/>
                  </a:schemeClr>
                </a:solidFill>
              </a:rPr>
              <a:t>	tjones@sunnyhillinc.org</a:t>
            </a:r>
          </a:p>
          <a:p>
            <a:r>
              <a:rPr lang="en-US" sz="1600" dirty="0">
                <a:solidFill>
                  <a:schemeClr val="tx1">
                    <a:lumMod val="85000"/>
                    <a:lumOff val="15000"/>
                  </a:schemeClr>
                </a:solidFill>
              </a:rPr>
              <a:t>Tiff King, Family Navigator (adult)</a:t>
            </a:r>
          </a:p>
          <a:p>
            <a:pPr marL="457200" lvl="1" indent="0">
              <a:lnSpc>
                <a:spcPct val="110000"/>
              </a:lnSpc>
              <a:buNone/>
            </a:pPr>
            <a:r>
              <a:rPr lang="en-US" sz="1600" dirty="0">
                <a:solidFill>
                  <a:schemeClr val="tx1">
                    <a:lumMod val="85000"/>
                    <a:lumOff val="15000"/>
                  </a:schemeClr>
                </a:solidFill>
              </a:rPr>
              <a:t>	(314) 567-7705</a:t>
            </a:r>
          </a:p>
          <a:p>
            <a:pPr marL="457200" lvl="1" indent="0">
              <a:buNone/>
            </a:pPr>
            <a:r>
              <a:rPr lang="en-US" sz="1600" dirty="0">
                <a:solidFill>
                  <a:schemeClr val="tx1">
                    <a:lumMod val="85000"/>
                    <a:lumOff val="15000"/>
                  </a:schemeClr>
                </a:solidFill>
              </a:rPr>
              <a:t>	tiffany.king@esmw.org</a:t>
            </a:r>
          </a:p>
          <a:p>
            <a:r>
              <a:rPr lang="en-US" sz="1600" dirty="0">
                <a:solidFill>
                  <a:schemeClr val="tx1">
                    <a:lumMod val="85000"/>
                    <a:lumOff val="15000"/>
                  </a:schemeClr>
                </a:solidFill>
              </a:rPr>
              <a:t>Amy Meyer, Director Agency &amp; Community Relations (PLB)</a:t>
            </a:r>
          </a:p>
          <a:p>
            <a:pPr marL="0" indent="0">
              <a:buNone/>
            </a:pPr>
            <a:r>
              <a:rPr lang="en-US" sz="1600" dirty="0">
                <a:solidFill>
                  <a:schemeClr val="tx1">
                    <a:lumMod val="85000"/>
                    <a:lumOff val="15000"/>
                  </a:schemeClr>
                </a:solidFill>
              </a:rPr>
              <a:t>	(314) 726-6016 ext. 113</a:t>
            </a:r>
          </a:p>
          <a:p>
            <a:pPr marL="0" indent="0">
              <a:buNone/>
            </a:pPr>
            <a:r>
              <a:rPr lang="en-US" sz="1600" dirty="0">
                <a:solidFill>
                  <a:schemeClr val="tx1">
                    <a:lumMod val="85000"/>
                    <a:lumOff val="15000"/>
                  </a:schemeClr>
                </a:solidFill>
              </a:rPr>
              <a:t>	ameyer@plboard.com</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CEB8899-D4F0-206B-0A95-AA73FD7D21D2}"/>
              </a:ext>
            </a:extLst>
          </p:cNvPr>
          <p:cNvSpPr txBox="1">
            <a:spLocks/>
          </p:cNvSpPr>
          <p:nvPr/>
        </p:nvSpPr>
        <p:spPr>
          <a:xfrm>
            <a:off x="6411710" y="1495679"/>
            <a:ext cx="5668061" cy="4954761"/>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85000"/>
                    <a:lumOff val="15000"/>
                  </a:schemeClr>
                </a:solidFill>
              </a:rPr>
              <a:t>Family Navigator (all ages), UCP Heartland</a:t>
            </a:r>
          </a:p>
          <a:p>
            <a:pPr marL="0" indent="0">
              <a:buFont typeface="Arial" panose="020B0604020202020204" pitchFamily="34" charset="0"/>
              <a:buNone/>
            </a:pPr>
            <a:r>
              <a:rPr lang="en-US" sz="1600" dirty="0">
                <a:solidFill>
                  <a:schemeClr val="tx1">
                    <a:lumMod val="85000"/>
                    <a:lumOff val="15000"/>
                  </a:schemeClr>
                </a:solidFill>
              </a:rPr>
              <a:t>	(314) 994-1600</a:t>
            </a:r>
          </a:p>
          <a:p>
            <a:pPr marL="0" indent="0">
              <a:buFont typeface="Arial" panose="020B0604020202020204" pitchFamily="34" charset="0"/>
              <a:buNone/>
            </a:pPr>
            <a:r>
              <a:rPr lang="en-US" sz="1600" dirty="0">
                <a:solidFill>
                  <a:schemeClr val="tx1">
                    <a:lumMod val="85000"/>
                    <a:lumOff val="15000"/>
                  </a:schemeClr>
                </a:solidFill>
              </a:rPr>
              <a:t>	navigator@ucpheartland.org</a:t>
            </a:r>
          </a:p>
          <a:p>
            <a:r>
              <a:rPr lang="en-US" sz="1600" dirty="0">
                <a:solidFill>
                  <a:schemeClr val="tx1">
                    <a:lumMod val="85000"/>
                    <a:lumOff val="15000"/>
                  </a:schemeClr>
                </a:solidFill>
              </a:rPr>
              <a:t>Gabbi Mansell,  Family Navigator (ages 20-29)</a:t>
            </a:r>
          </a:p>
          <a:p>
            <a:pPr marL="0" indent="0">
              <a:buFont typeface="Arial" panose="020B0604020202020204" pitchFamily="34" charset="0"/>
              <a:buNone/>
            </a:pPr>
            <a:r>
              <a:rPr lang="en-US" sz="1600" dirty="0">
                <a:solidFill>
                  <a:schemeClr val="tx1">
                    <a:lumMod val="85000"/>
                    <a:lumOff val="15000"/>
                  </a:schemeClr>
                </a:solidFill>
              </a:rPr>
              <a:t>	(314) 569-2211</a:t>
            </a:r>
          </a:p>
          <a:p>
            <a:pPr marL="0" indent="0">
              <a:buFont typeface="Arial" panose="020B0604020202020204" pitchFamily="34" charset="0"/>
              <a:buNone/>
            </a:pPr>
            <a:r>
              <a:rPr lang="en-US" sz="1600" dirty="0">
                <a:solidFill>
                  <a:schemeClr val="tx1">
                    <a:lumMod val="85000"/>
                    <a:lumOff val="15000"/>
                  </a:schemeClr>
                </a:solidFill>
              </a:rPr>
              <a:t>	gmansell@slarc.org</a:t>
            </a:r>
            <a:endParaRPr lang="en-US" sz="1600" dirty="0">
              <a:solidFill>
                <a:schemeClr val="tx1">
                  <a:lumMod val="85000"/>
                  <a:lumOff val="15000"/>
                </a:schemeClr>
              </a:solidFill>
              <a:hlinkClick r:id="rId3"/>
            </a:endParaRPr>
          </a:p>
          <a:p>
            <a:r>
              <a:rPr lang="en-US" sz="1600" dirty="0">
                <a:solidFill>
                  <a:schemeClr val="tx1">
                    <a:lumMod val="85000"/>
                    <a:lumOff val="15000"/>
                  </a:schemeClr>
                </a:solidFill>
              </a:rPr>
              <a:t>Carrie </a:t>
            </a:r>
            <a:r>
              <a:rPr lang="en-US" sz="1600" dirty="0" err="1">
                <a:solidFill>
                  <a:schemeClr val="tx1">
                    <a:lumMod val="85000"/>
                    <a:lumOff val="15000"/>
                  </a:schemeClr>
                </a:solidFill>
              </a:rPr>
              <a:t>Sleme</a:t>
            </a:r>
            <a:r>
              <a:rPr lang="en-US" sz="1600" dirty="0">
                <a:solidFill>
                  <a:schemeClr val="tx1">
                    <a:lumMod val="85000"/>
                    <a:lumOff val="15000"/>
                  </a:schemeClr>
                </a:solidFill>
              </a:rPr>
              <a:t>, Family Navigator (ages 30 and up)</a:t>
            </a:r>
          </a:p>
          <a:p>
            <a:pPr marL="457200" lvl="1" indent="0">
              <a:buNone/>
            </a:pPr>
            <a:r>
              <a:rPr lang="en-US" sz="1200" dirty="0">
                <a:solidFill>
                  <a:schemeClr val="tx1">
                    <a:lumMod val="85000"/>
                    <a:lumOff val="15000"/>
                  </a:schemeClr>
                </a:solidFill>
              </a:rPr>
              <a:t>	</a:t>
            </a:r>
            <a:r>
              <a:rPr lang="en-US" sz="1600" dirty="0">
                <a:solidFill>
                  <a:schemeClr val="tx1">
                    <a:lumMod val="85000"/>
                    <a:lumOff val="15000"/>
                  </a:schemeClr>
                </a:solidFill>
              </a:rPr>
              <a:t>(314) 569-2211</a:t>
            </a:r>
          </a:p>
          <a:p>
            <a:pPr marL="457200" lvl="1" indent="0">
              <a:buNone/>
            </a:pPr>
            <a:r>
              <a:rPr lang="en-US" sz="1600" dirty="0">
                <a:solidFill>
                  <a:schemeClr val="tx1">
                    <a:lumMod val="85000"/>
                    <a:lumOff val="15000"/>
                  </a:schemeClr>
                </a:solidFill>
              </a:rPr>
              <a:t>	csleme@slarc.org</a:t>
            </a:r>
          </a:p>
          <a:p>
            <a:pPr>
              <a:lnSpc>
                <a:spcPct val="110000"/>
              </a:lnSpc>
            </a:pPr>
            <a:r>
              <a:rPr lang="en-US" sz="1600" dirty="0">
                <a:solidFill>
                  <a:schemeClr val="tx1">
                    <a:lumMod val="85000"/>
                    <a:lumOff val="15000"/>
                  </a:schemeClr>
                </a:solidFill>
              </a:rPr>
              <a:t>Randy Schraier, Family Navigator (adult)</a:t>
            </a:r>
          </a:p>
          <a:p>
            <a:pPr marL="457200" lvl="1" indent="0">
              <a:lnSpc>
                <a:spcPct val="110000"/>
              </a:lnSpc>
              <a:buNone/>
            </a:pPr>
            <a:r>
              <a:rPr lang="en-US" sz="1600" dirty="0">
                <a:solidFill>
                  <a:schemeClr val="tx1">
                    <a:lumMod val="85000"/>
                    <a:lumOff val="15000"/>
                  </a:schemeClr>
                </a:solidFill>
              </a:rPr>
              <a:t>	(314) 567-7705</a:t>
            </a:r>
          </a:p>
          <a:p>
            <a:pPr marL="457200" lvl="1" indent="0">
              <a:lnSpc>
                <a:spcPct val="110000"/>
              </a:lnSpc>
              <a:buNone/>
            </a:pPr>
            <a:r>
              <a:rPr lang="en-US" sz="1600" dirty="0">
                <a:solidFill>
                  <a:schemeClr val="tx1">
                    <a:lumMod val="85000"/>
                    <a:lumOff val="15000"/>
                  </a:schemeClr>
                </a:solidFill>
              </a:rPr>
              <a:t>	randy.schraier@esmw.org</a:t>
            </a:r>
          </a:p>
          <a:p>
            <a:pPr>
              <a:lnSpc>
                <a:spcPct val="110000"/>
              </a:lnSpc>
            </a:pPr>
            <a:r>
              <a:rPr lang="en-US" sz="1600" dirty="0">
                <a:solidFill>
                  <a:schemeClr val="tx1">
                    <a:lumMod val="85000"/>
                    <a:lumOff val="15000"/>
                  </a:schemeClr>
                </a:solidFill>
              </a:rPr>
              <a:t>Emily Love, Agency &amp; Community Relations Specialist II (PLB)</a:t>
            </a:r>
          </a:p>
          <a:p>
            <a:pPr marL="0" indent="0">
              <a:lnSpc>
                <a:spcPct val="110000"/>
              </a:lnSpc>
              <a:buFont typeface="Arial" panose="020B0604020202020204" pitchFamily="34" charset="0"/>
              <a:buNone/>
            </a:pPr>
            <a:r>
              <a:rPr lang="en-US" sz="1600" dirty="0">
                <a:solidFill>
                  <a:schemeClr val="tx1">
                    <a:lumMod val="85000"/>
                    <a:lumOff val="15000"/>
                  </a:schemeClr>
                </a:solidFill>
              </a:rPr>
              <a:t>	(314) 726-6016 ext. 112</a:t>
            </a:r>
          </a:p>
          <a:p>
            <a:pPr marL="0" indent="0">
              <a:lnSpc>
                <a:spcPct val="110000"/>
              </a:lnSpc>
              <a:buFont typeface="Arial" panose="020B0604020202020204" pitchFamily="34" charset="0"/>
              <a:buNone/>
            </a:pPr>
            <a:r>
              <a:rPr lang="en-US" sz="1600" dirty="0">
                <a:solidFill>
                  <a:schemeClr val="tx1">
                    <a:lumMod val="85000"/>
                    <a:lumOff val="15000"/>
                  </a:schemeClr>
                </a:solidFill>
              </a:rPr>
              <a:t>	elove@plboard.com</a:t>
            </a:r>
          </a:p>
        </p:txBody>
      </p:sp>
    </p:spTree>
    <p:extLst>
      <p:ext uri="{BB962C8B-B14F-4D97-AF65-F5344CB8AC3E}">
        <p14:creationId xmlns:p14="http://schemas.microsoft.com/office/powerpoint/2010/main" val="15523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Arc 3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18056F94-5C78-920F-F517-080A2B635E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1842" y="1590275"/>
            <a:ext cx="4596812" cy="367744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B76B96B-53EA-1E58-1149-80B0ACAA1A5A}"/>
              </a:ext>
            </a:extLst>
          </p:cNvPr>
          <p:cNvSpPr>
            <a:spLocks noGrp="1"/>
          </p:cNvSpPr>
          <p:nvPr>
            <p:ph idx="1"/>
          </p:nvPr>
        </p:nvSpPr>
        <p:spPr>
          <a:xfrm>
            <a:off x="5220496" y="1402659"/>
            <a:ext cx="5458838" cy="5046267"/>
          </a:xfrm>
        </p:spPr>
        <p:txBody>
          <a:bodyPr>
            <a:normAutofit fontScale="92500" lnSpcReduction="10000"/>
          </a:bodyPr>
          <a:lstStyle/>
          <a:p>
            <a:pPr marL="0" indent="0">
              <a:buNone/>
            </a:pPr>
            <a:r>
              <a:rPr lang="en-US" dirty="0">
                <a:effectLst/>
                <a:latin typeface="Calibri" panose="020F0502020204030204" pitchFamily="34" charset="0"/>
                <a:cs typeface="Calibri" panose="020F0502020204030204" pitchFamily="34" charset="0"/>
              </a:rPr>
              <a:t>Family Navigation services provide families/individuals:</a:t>
            </a:r>
          </a:p>
          <a:p>
            <a:pPr marL="0" indent="0">
              <a:buNone/>
            </a:pPr>
            <a:endParaRPr lang="en-US" sz="2200"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information on systems navigation</a:t>
            </a:r>
          </a:p>
          <a:p>
            <a:r>
              <a:rPr lang="en-US" dirty="0">
                <a:effectLst/>
                <a:latin typeface="Calibri" panose="020F0502020204030204" pitchFamily="34" charset="0"/>
                <a:cs typeface="Calibri" panose="020F0502020204030204" pitchFamily="34" charset="0"/>
              </a:rPr>
              <a:t>resources that meet their needs</a:t>
            </a:r>
          </a:p>
          <a:p>
            <a:r>
              <a:rPr lang="en-US" dirty="0">
                <a:effectLst/>
                <a:latin typeface="Calibri" panose="020F0502020204030204" pitchFamily="34" charset="0"/>
                <a:cs typeface="Calibri" panose="020F0502020204030204" pitchFamily="34" charset="0"/>
              </a:rPr>
              <a:t>advocacy training</a:t>
            </a:r>
          </a:p>
          <a:p>
            <a:r>
              <a:rPr lang="en-US" dirty="0">
                <a:latin typeface="Calibri" panose="020F0502020204030204" pitchFamily="34" charset="0"/>
                <a:cs typeface="Calibri" panose="020F0502020204030204" pitchFamily="34" charset="0"/>
              </a:rPr>
              <a:t>support to complete or acquire</a:t>
            </a:r>
            <a:r>
              <a:rPr lang="en-US" dirty="0">
                <a:effectLst/>
                <a:latin typeface="Calibri" panose="020F0502020204030204" pitchFamily="34" charset="0"/>
                <a:cs typeface="Calibri" panose="020F0502020204030204" pitchFamily="34" charset="0"/>
              </a:rPr>
              <a:t> required documentation</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effectLst/>
                <a:latin typeface="Calibri" panose="020F0502020204030204" pitchFamily="34" charset="0"/>
                <a:cs typeface="Calibri" panose="020F0502020204030204" pitchFamily="34" charset="0"/>
              </a:rPr>
              <a:t>Family Navigators help individuals, and their families lead full lives that align with their personal goals.</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0081B6F-1DCD-D1C9-9405-8167C0131A82}"/>
              </a:ext>
            </a:extLst>
          </p:cNvPr>
          <p:cNvSpPr txBox="1"/>
          <p:nvPr/>
        </p:nvSpPr>
        <p:spPr>
          <a:xfrm>
            <a:off x="818147" y="409074"/>
            <a:ext cx="8626642" cy="769441"/>
          </a:xfrm>
          <a:prstGeom prst="rect">
            <a:avLst/>
          </a:prstGeom>
          <a:noFill/>
        </p:spPr>
        <p:txBody>
          <a:bodyPr wrap="square" rtlCol="0">
            <a:spAutoFit/>
          </a:bodyPr>
          <a:lstStyle/>
          <a:p>
            <a:pPr algn="ctr"/>
            <a:r>
              <a:rPr lang="en-US" sz="4400" b="1" dirty="0"/>
              <a:t>What is Family Navigation?</a:t>
            </a:r>
          </a:p>
        </p:txBody>
      </p:sp>
    </p:spTree>
    <p:extLst>
      <p:ext uri="{BB962C8B-B14F-4D97-AF65-F5344CB8AC3E}">
        <p14:creationId xmlns:p14="http://schemas.microsoft.com/office/powerpoint/2010/main" val="189941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2D713-6320-4A94-9AE3-E4FC0F6312A9}"/>
              </a:ext>
            </a:extLst>
          </p:cNvPr>
          <p:cNvSpPr>
            <a:spLocks noGrp="1"/>
          </p:cNvSpPr>
          <p:nvPr>
            <p:ph type="title"/>
          </p:nvPr>
        </p:nvSpPr>
        <p:spPr>
          <a:xfrm>
            <a:off x="1429271" y="1063271"/>
            <a:ext cx="3240506" cy="4064628"/>
          </a:xfrm>
        </p:spPr>
        <p:txBody>
          <a:bodyPr vert="horz" lIns="91440" tIns="45720" rIns="91440" bIns="45720" rtlCol="0" anchor="ctr">
            <a:normAutofit/>
          </a:bodyPr>
          <a:lstStyle/>
          <a:p>
            <a:pPr algn="ctr"/>
            <a:r>
              <a:rPr lang="en-US" sz="4400" b="1" kern="1200" dirty="0">
                <a:solidFill>
                  <a:srgbClr val="FFFFFF"/>
                </a:solidFill>
                <a:latin typeface="+mj-lt"/>
                <a:ea typeface="+mj-ea"/>
                <a:cs typeface="+mj-cs"/>
              </a:rPr>
              <a:t>Why is Family Navigation Needed?</a:t>
            </a:r>
          </a:p>
        </p:txBody>
      </p:sp>
      <p:sp>
        <p:nvSpPr>
          <p:cNvPr id="57" name="Freeform: Shape 6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67E7F0C7-9D6F-4389-9367-39C85AEC2B35}"/>
              </a:ext>
            </a:extLst>
          </p:cNvPr>
          <p:cNvSpPr>
            <a:spLocks noGrp="1"/>
          </p:cNvSpPr>
          <p:nvPr>
            <p:ph type="body" sz="half" idx="2"/>
          </p:nvPr>
        </p:nvSpPr>
        <p:spPr>
          <a:xfrm>
            <a:off x="6096000" y="405114"/>
            <a:ext cx="5257799" cy="6021086"/>
          </a:xfrm>
        </p:spPr>
        <p:txBody>
          <a:bodyPr vert="horz" lIns="91440" tIns="45720" rIns="91440" bIns="45720" rtlCol="0" anchor="t">
            <a:normAutofit lnSpcReduction="10000"/>
          </a:bodyPr>
          <a:lstStyle/>
          <a:p>
            <a:endParaRPr lang="en-US" sz="2400" dirty="0"/>
          </a:p>
          <a:p>
            <a:r>
              <a:rPr lang="en-US" sz="2400" dirty="0"/>
              <a:t>Families are unaware of services available to them.  Family Navigation partners provide a detailed step by step instruction on how to access those services. Often, we are able to provide direct contacts to families supported.  </a:t>
            </a:r>
          </a:p>
          <a:p>
            <a:endParaRPr lang="en-US" sz="2400" dirty="0"/>
          </a:p>
          <a:p>
            <a:r>
              <a:rPr lang="en-US" sz="2400" dirty="0"/>
              <a:t>Family Navigation is a FREE service to families in St. Louis County, supporting individuals of all ages.  We can even support individuals who do not have an “official” diagnosis.  </a:t>
            </a:r>
          </a:p>
          <a:p>
            <a:endParaRPr lang="en-US" sz="2400" dirty="0"/>
          </a:p>
          <a:p>
            <a:r>
              <a:rPr lang="en-US" sz="2400" dirty="0"/>
              <a:t>Family Navigation provides guidance through all aspects of getting connected to services, rather than giving someone a “list” of places to contact.  </a:t>
            </a:r>
          </a:p>
          <a:p>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sp>
        <p:nvSpPr>
          <p:cNvPr id="68" name="Freeform: Shape 6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45799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sp useBgFill="1">
        <p:nvSpPr>
          <p:cNvPr id="21" name="Freeform: Shape 2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3" name="Freeform: Shape 2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EDF9313-51EC-5713-A1E8-B3BF6AC07671}"/>
              </a:ext>
            </a:extLst>
          </p:cNvPr>
          <p:cNvSpPr>
            <a:spLocks noGrp="1"/>
          </p:cNvSpPr>
          <p:nvPr>
            <p:ph type="title"/>
          </p:nvPr>
        </p:nvSpPr>
        <p:spPr>
          <a:xfrm>
            <a:off x="374074" y="1459372"/>
            <a:ext cx="3234018" cy="3826728"/>
          </a:xfrm>
        </p:spPr>
        <p:txBody>
          <a:bodyPr vert="horz" lIns="91440" tIns="45720" rIns="91440" bIns="45720" rtlCol="0" anchor="b">
            <a:normAutofit/>
          </a:bodyPr>
          <a:lstStyle/>
          <a:p>
            <a:pPr algn="ctr"/>
            <a:r>
              <a:rPr lang="en-US" sz="5400" b="1" kern="1200" dirty="0">
                <a:solidFill>
                  <a:schemeClr val="tx1"/>
                </a:solidFill>
                <a:latin typeface="+mj-lt"/>
                <a:ea typeface="+mj-ea"/>
                <a:cs typeface="+mj-cs"/>
              </a:rPr>
              <a:t>Who provides Family Navigation Supports?</a:t>
            </a:r>
          </a:p>
        </p:txBody>
      </p:sp>
      <p:graphicFrame>
        <p:nvGraphicFramePr>
          <p:cNvPr id="12" name="Content Placeholder 2">
            <a:extLst>
              <a:ext uri="{FF2B5EF4-FFF2-40B4-BE49-F238E27FC236}">
                <a16:creationId xmlns:a16="http://schemas.microsoft.com/office/drawing/2014/main" id="{A409C248-66A5-7BA3-928B-8D29DA4CACA3}"/>
              </a:ext>
            </a:extLst>
          </p:cNvPr>
          <p:cNvGraphicFramePr>
            <a:graphicFrameLocks noGrp="1"/>
          </p:cNvGraphicFramePr>
          <p:nvPr>
            <p:ph idx="1"/>
            <p:extLst>
              <p:ext uri="{D42A27DB-BD31-4B8C-83A1-F6EECF244321}">
                <p14:modId xmlns:p14="http://schemas.microsoft.com/office/powerpoint/2010/main" val="8927151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icon&#10;&#10;Description automatically generated">
            <a:extLst>
              <a:ext uri="{FF2B5EF4-FFF2-40B4-BE49-F238E27FC236}">
                <a16:creationId xmlns:a16="http://schemas.microsoft.com/office/drawing/2014/main" id="{DED2613E-B714-2A8F-308D-7AA2E9873EA6}"/>
              </a:ext>
            </a:extLst>
          </p:cNvPr>
          <p:cNvPicPr>
            <a:picLocks noChangeAspect="1"/>
          </p:cNvPicPr>
          <p:nvPr/>
        </p:nvPicPr>
        <p:blipFill rotWithShape="1">
          <a:blip r:embed="rId8">
            <a:alphaModFix/>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12904" r="13439"/>
          <a:stretch/>
        </p:blipFill>
        <p:spPr>
          <a:xfrm>
            <a:off x="9029229" y="1684220"/>
            <a:ext cx="1459346" cy="952549"/>
          </a:xfrm>
          <a:prstGeom prst="rect">
            <a:avLst/>
          </a:prstGeom>
        </p:spPr>
      </p:pic>
      <p:pic>
        <p:nvPicPr>
          <p:cNvPr id="11" name="Picture 10" descr="Logo&#10;&#10;Description automatically generated">
            <a:extLst>
              <a:ext uri="{FF2B5EF4-FFF2-40B4-BE49-F238E27FC236}">
                <a16:creationId xmlns:a16="http://schemas.microsoft.com/office/drawing/2014/main" id="{7394502F-32E3-93E8-8BF7-24D89852A432}"/>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6118" r="6241"/>
          <a:stretch/>
        </p:blipFill>
        <p:spPr>
          <a:xfrm>
            <a:off x="6576290" y="1790403"/>
            <a:ext cx="1736437" cy="740184"/>
          </a:xfrm>
          <a:prstGeom prst="rect">
            <a:avLst/>
          </a:prstGeom>
        </p:spPr>
      </p:pic>
      <p:pic>
        <p:nvPicPr>
          <p:cNvPr id="14" name="Picture 13" descr="Logo&#10;&#10;Description automatically generated">
            <a:extLst>
              <a:ext uri="{FF2B5EF4-FFF2-40B4-BE49-F238E27FC236}">
                <a16:creationId xmlns:a16="http://schemas.microsoft.com/office/drawing/2014/main" id="{E1692DE1-82D7-B7C2-6AC3-337725CFB519}"/>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6703121" y="3734791"/>
            <a:ext cx="1485230" cy="1186085"/>
          </a:xfrm>
          <a:prstGeom prst="rect">
            <a:avLst/>
          </a:prstGeom>
        </p:spPr>
      </p:pic>
      <p:pic>
        <p:nvPicPr>
          <p:cNvPr id="16" name="Picture 15" descr="Logo, company name&#10;&#10;Description automatically generated">
            <a:extLst>
              <a:ext uri="{FF2B5EF4-FFF2-40B4-BE49-F238E27FC236}">
                <a16:creationId xmlns:a16="http://schemas.microsoft.com/office/drawing/2014/main" id="{E8DD8A72-ABB8-A6E4-FEB7-022D49E15C4B}"/>
              </a:ext>
            </a:extLst>
          </p:cNvPr>
          <p:cNvPicPr>
            <a:picLocks noChangeAspect="1"/>
          </p:cNvPicPr>
          <p:nvPr/>
        </p:nvPicPr>
        <p:blipFill rotWithShape="1">
          <a:blip r:embed="rId12">
            <a:alphaModFix/>
            <a:extLst>
              <a:ext uri="{28A0092B-C50C-407E-A947-70E740481C1C}">
                <a14:useLocalDpi xmlns:a14="http://schemas.microsoft.com/office/drawing/2010/main" val="0"/>
              </a:ext>
            </a:extLst>
          </a:blip>
          <a:srcRect l="5117" r="18281"/>
          <a:stretch/>
        </p:blipFill>
        <p:spPr>
          <a:xfrm>
            <a:off x="9029229" y="3904650"/>
            <a:ext cx="1459346" cy="952549"/>
          </a:xfrm>
          <a:prstGeom prst="rect">
            <a:avLst/>
          </a:prstGeom>
        </p:spPr>
      </p:pic>
    </p:spTree>
    <p:extLst>
      <p:ext uri="{BB962C8B-B14F-4D97-AF65-F5344CB8AC3E}">
        <p14:creationId xmlns:p14="http://schemas.microsoft.com/office/powerpoint/2010/main" val="168777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Content Placeholder 6" descr="A logo of a family&#10;&#10;Description automatically generated">
            <a:extLst>
              <a:ext uri="{FF2B5EF4-FFF2-40B4-BE49-F238E27FC236}">
                <a16:creationId xmlns:a16="http://schemas.microsoft.com/office/drawing/2014/main" id="{6BDD20DE-D7FE-547B-E8C5-099656B35C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501" y="735143"/>
            <a:ext cx="5387714" cy="5387714"/>
          </a:xfrm>
        </p:spPr>
      </p:pic>
      <p:pic>
        <p:nvPicPr>
          <p:cNvPr id="5" name="Content Placeholder 4" descr="A close-up of a website&#10;&#10;Description automatically generated">
            <a:extLst>
              <a:ext uri="{FF2B5EF4-FFF2-40B4-BE49-F238E27FC236}">
                <a16:creationId xmlns:a16="http://schemas.microsoft.com/office/drawing/2014/main" id="{FBB7BBD9-B6A1-36EE-3E37-BD6F296D5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807" y="643234"/>
            <a:ext cx="4311904" cy="5599876"/>
          </a:xfrm>
          <a:prstGeom prst="rect">
            <a:avLst/>
          </a:prstGeom>
        </p:spPr>
      </p:pic>
    </p:spTree>
    <p:extLst>
      <p:ext uri="{BB962C8B-B14F-4D97-AF65-F5344CB8AC3E}">
        <p14:creationId xmlns:p14="http://schemas.microsoft.com/office/powerpoint/2010/main" val="202906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B32404-755A-0052-14DE-FDD07F4411F8}"/>
              </a:ext>
            </a:extLst>
          </p:cNvPr>
          <p:cNvSpPr>
            <a:spLocks noGrp="1"/>
          </p:cNvSpPr>
          <p:nvPr>
            <p:ph type="title"/>
          </p:nvPr>
        </p:nvSpPr>
        <p:spPr>
          <a:xfrm>
            <a:off x="1341409" y="2488917"/>
            <a:ext cx="4876726" cy="3139223"/>
          </a:xfrm>
        </p:spPr>
        <p:txBody>
          <a:bodyPr vert="horz" lIns="91440" tIns="45720" rIns="91440" bIns="45720" rtlCol="0" anchor="ctr">
            <a:normAutofit/>
          </a:bodyPr>
          <a:lstStyle/>
          <a:p>
            <a:r>
              <a:rPr lang="en-US" sz="2000">
                <a:latin typeface="+mn-lt"/>
              </a:rPr>
              <a:t>W</a:t>
            </a:r>
            <a:r>
              <a:rPr lang="en-US" sz="2000" kern="1200">
                <a:solidFill>
                  <a:schemeClr val="tx1"/>
                </a:solidFill>
                <a:effectLst/>
                <a:latin typeface="+mn-lt"/>
                <a:ea typeface="+mj-ea"/>
                <a:cs typeface="+mj-cs"/>
              </a:rPr>
              <a:t>hen parents first learn their child has autism, they can feel lost, confused, and overwhelmed. </a:t>
            </a:r>
            <a:br>
              <a:rPr lang="en-US" sz="2000" kern="1200">
                <a:solidFill>
                  <a:schemeClr val="tx1"/>
                </a:solidFill>
                <a:effectLst/>
                <a:latin typeface="+mn-lt"/>
                <a:ea typeface="+mj-ea"/>
                <a:cs typeface="+mj-cs"/>
              </a:rPr>
            </a:br>
            <a:br>
              <a:rPr lang="en-US" sz="2000" kern="1200">
                <a:solidFill>
                  <a:schemeClr val="tx1"/>
                </a:solidFill>
                <a:effectLst/>
                <a:latin typeface="+mn-lt"/>
                <a:ea typeface="+mj-ea"/>
                <a:cs typeface="+mj-cs"/>
              </a:rPr>
            </a:br>
            <a:r>
              <a:rPr lang="en-US" sz="2000" kern="1200">
                <a:solidFill>
                  <a:schemeClr val="tx1"/>
                </a:solidFill>
                <a:effectLst/>
                <a:latin typeface="+mn-lt"/>
                <a:ea typeface="+mj-ea"/>
                <a:cs typeface="+mj-cs"/>
              </a:rPr>
              <a:t>ESMW’s Family Navigators are available to support families by creating an individualized plan that will allow their child to live a full, engaging life in the community.</a:t>
            </a:r>
            <a:br>
              <a:rPr lang="en-US" sz="2000" b="1" kern="1200">
                <a:solidFill>
                  <a:schemeClr val="tx1"/>
                </a:solidFill>
                <a:effectLst/>
                <a:latin typeface="+mn-lt"/>
                <a:ea typeface="+mj-ea"/>
                <a:cs typeface="+mj-cs"/>
              </a:rPr>
            </a:br>
            <a:endParaRPr lang="en-US" sz="2000" b="1" kern="1200" dirty="0">
              <a:solidFill>
                <a:schemeClr val="tx1"/>
              </a:solidFill>
              <a:latin typeface="+mn-lt"/>
              <a:ea typeface="+mj-ea"/>
              <a:cs typeface="+mj-cs"/>
            </a:endParaRPr>
          </a:p>
        </p:txBody>
      </p:sp>
      <p:sp>
        <p:nvSpPr>
          <p:cNvPr id="4" name="Text Placeholder 3">
            <a:extLst>
              <a:ext uri="{FF2B5EF4-FFF2-40B4-BE49-F238E27FC236}">
                <a16:creationId xmlns:a16="http://schemas.microsoft.com/office/drawing/2014/main" id="{21E0443E-3498-E030-0849-DAAC7CD9FDE1}"/>
              </a:ext>
            </a:extLst>
          </p:cNvPr>
          <p:cNvSpPr>
            <a:spLocks noGrp="1"/>
          </p:cNvSpPr>
          <p:nvPr>
            <p:ph type="body" sz="half" idx="2"/>
          </p:nvPr>
        </p:nvSpPr>
        <p:spPr>
          <a:xfrm>
            <a:off x="7200875" y="2690174"/>
            <a:ext cx="4008384" cy="3282609"/>
          </a:xfrm>
        </p:spPr>
        <p:txBody>
          <a:bodyPr vert="horz" lIns="91440" tIns="45720" rIns="91440" bIns="45720" rtlCol="0">
            <a:normAutofit lnSpcReduction="10000"/>
          </a:bodyPr>
          <a:lstStyle/>
          <a:p>
            <a:pPr marR="0">
              <a:spcBef>
                <a:spcPts val="0"/>
              </a:spcBef>
              <a:spcAft>
                <a:spcPts val="600"/>
              </a:spcAft>
            </a:pPr>
            <a:r>
              <a:rPr lang="en-US" sz="2000">
                <a:effectLst/>
              </a:rPr>
              <a:t>ESMW’s Adult Family Navigators assist adults with disabilities as they transition to the next stages in life: </a:t>
            </a:r>
          </a:p>
          <a:p>
            <a:pPr marL="342900" marR="0" indent="-342900">
              <a:spcBef>
                <a:spcPts val="0"/>
              </a:spcBef>
              <a:spcAft>
                <a:spcPts val="600"/>
              </a:spcAft>
              <a:buFont typeface="Arial" panose="020B0604020202020204" pitchFamily="34" charset="0"/>
              <a:buChar char="•"/>
            </a:pPr>
            <a:r>
              <a:rPr lang="en-US" sz="2000">
                <a:effectLst/>
              </a:rPr>
              <a:t>High School to post-secondary </a:t>
            </a:r>
          </a:p>
          <a:p>
            <a:pPr marL="342900" marR="0" indent="-342900">
              <a:spcBef>
                <a:spcPts val="0"/>
              </a:spcBef>
              <a:spcAft>
                <a:spcPts val="600"/>
              </a:spcAft>
              <a:buFont typeface="Arial" panose="020B0604020202020204" pitchFamily="34" charset="0"/>
              <a:buChar char="•"/>
            </a:pPr>
            <a:r>
              <a:rPr lang="en-US" sz="2000"/>
              <a:t>E</a:t>
            </a:r>
            <a:r>
              <a:rPr lang="en-US" sz="2000">
                <a:effectLst/>
              </a:rPr>
              <a:t>ntering the workforce</a:t>
            </a:r>
          </a:p>
          <a:p>
            <a:pPr marL="342900" marR="0" indent="-342900">
              <a:spcBef>
                <a:spcPts val="0"/>
              </a:spcBef>
              <a:spcAft>
                <a:spcPts val="600"/>
              </a:spcAft>
              <a:buFont typeface="Arial" panose="020B0604020202020204" pitchFamily="34" charset="0"/>
              <a:buChar char="•"/>
            </a:pPr>
            <a:r>
              <a:rPr lang="en-US" sz="2000">
                <a:effectLst/>
              </a:rPr>
              <a:t>Community living</a:t>
            </a:r>
          </a:p>
          <a:p>
            <a:pPr marL="342900" marR="0" indent="-342900">
              <a:spcBef>
                <a:spcPts val="0"/>
              </a:spcBef>
              <a:spcAft>
                <a:spcPts val="600"/>
              </a:spcAft>
              <a:buFont typeface="Arial" panose="020B0604020202020204" pitchFamily="34" charset="0"/>
              <a:buChar char="•"/>
            </a:pPr>
            <a:r>
              <a:rPr lang="en-US" sz="2000">
                <a:effectLst/>
              </a:rPr>
              <a:t>Selecting a day program </a:t>
            </a:r>
          </a:p>
          <a:p>
            <a:pPr marR="0">
              <a:spcBef>
                <a:spcPts val="0"/>
              </a:spcBef>
              <a:spcAft>
                <a:spcPts val="600"/>
              </a:spcAft>
            </a:pPr>
            <a:r>
              <a:rPr lang="en-US" sz="2000">
                <a:effectLst/>
              </a:rPr>
              <a:t>Navigators meet with the individuals to speak about options and form a plan outlining next steps for families. </a:t>
            </a:r>
            <a:endParaRPr lang="en-US" sz="2000" dirty="0">
              <a:effectLst/>
            </a:endParaRPr>
          </a:p>
        </p:txBody>
      </p:sp>
      <p:grpSp>
        <p:nvGrpSpPr>
          <p:cNvPr id="50" name="Group 4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51" name="Isosceles Triangle 5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Placeholder 7" descr="Logo&#10;&#10;Description automatically generated">
            <a:extLst>
              <a:ext uri="{FF2B5EF4-FFF2-40B4-BE49-F238E27FC236}">
                <a16:creationId xmlns:a16="http://schemas.microsoft.com/office/drawing/2014/main" id="{4D8A02F6-7A01-7E36-9CAC-13A0615E2ED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046" r="-1" b="-1"/>
          <a:stretch/>
        </p:blipFill>
        <p:spPr>
          <a:xfrm>
            <a:off x="2599797" y="75458"/>
            <a:ext cx="6253212" cy="2338002"/>
          </a:xfrm>
          <a:prstGeom prst="rect">
            <a:avLst/>
          </a:prstGeom>
        </p:spPr>
      </p:pic>
      <p:grpSp>
        <p:nvGrpSpPr>
          <p:cNvPr id="54" name="Group 5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5" name="Rectangle 5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27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32404-755A-0052-14DE-FDD07F4411F8}"/>
              </a:ext>
            </a:extLst>
          </p:cNvPr>
          <p:cNvSpPr>
            <a:spLocks noGrp="1"/>
          </p:cNvSpPr>
          <p:nvPr>
            <p:ph type="title"/>
          </p:nvPr>
        </p:nvSpPr>
        <p:spPr>
          <a:xfrm>
            <a:off x="5054600" y="162272"/>
            <a:ext cx="6436497" cy="1667569"/>
          </a:xfrm>
        </p:spPr>
        <p:txBody>
          <a:bodyPr vert="horz" lIns="91440" tIns="45720" rIns="91440" bIns="45720" rtlCol="0" anchor="b">
            <a:noAutofit/>
          </a:bodyPr>
          <a:lstStyle/>
          <a:p>
            <a:br>
              <a:rPr lang="en-US" sz="1800" kern="1200" dirty="0">
                <a:solidFill>
                  <a:schemeClr val="tx1"/>
                </a:solidFill>
                <a:latin typeface="+mn-lt"/>
                <a:ea typeface="+mj-ea"/>
                <a:cs typeface="+mj-cs"/>
              </a:rPr>
            </a:br>
            <a:endParaRPr lang="en-US" sz="1800" kern="1200" dirty="0">
              <a:solidFill>
                <a:schemeClr val="tx1"/>
              </a:solidFill>
              <a:latin typeface="+mn-lt"/>
              <a:ea typeface="+mj-ea"/>
              <a:cs typeface="+mj-cs"/>
            </a:endParaRPr>
          </a:p>
        </p:txBody>
      </p:sp>
      <p:pic>
        <p:nvPicPr>
          <p:cNvPr id="6" name="Picture Placeholder 5" descr="A picture containing icon&#10;&#10;Description automatically generated">
            <a:extLst>
              <a:ext uri="{FF2B5EF4-FFF2-40B4-BE49-F238E27FC236}">
                <a16:creationId xmlns:a16="http://schemas.microsoft.com/office/drawing/2014/main" id="{72536C3B-7A7B-8D41-57E5-52D827B7FBE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6662" r="17475" b="-1"/>
          <a:stretch/>
        </p:blipFill>
        <p:spPr>
          <a:xfrm>
            <a:off x="879733" y="1361392"/>
            <a:ext cx="3876165" cy="2829446"/>
          </a:xfrm>
          <a:prstGeom prst="rect">
            <a:avLst/>
          </a:prstGeom>
        </p:spPr>
      </p:pic>
      <p:sp>
        <p:nvSpPr>
          <p:cNvPr id="4" name="Text Placeholder 3">
            <a:extLst>
              <a:ext uri="{FF2B5EF4-FFF2-40B4-BE49-F238E27FC236}">
                <a16:creationId xmlns:a16="http://schemas.microsoft.com/office/drawing/2014/main" id="{21E0443E-3498-E030-0849-DAAC7CD9FDE1}"/>
              </a:ext>
            </a:extLst>
          </p:cNvPr>
          <p:cNvSpPr>
            <a:spLocks noGrp="1"/>
          </p:cNvSpPr>
          <p:nvPr>
            <p:ph type="body" sz="half" idx="2"/>
          </p:nvPr>
        </p:nvSpPr>
        <p:spPr>
          <a:xfrm>
            <a:off x="5596501" y="489936"/>
            <a:ext cx="5754896" cy="4538224"/>
          </a:xfrm>
        </p:spPr>
        <p:txBody>
          <a:bodyPr vert="horz" lIns="91440" tIns="45720" rIns="91440" bIns="45720" rtlCol="0" anchor="t">
            <a:noAutofit/>
          </a:bodyPr>
          <a:lstStyle/>
          <a:p>
            <a:r>
              <a:rPr lang="en-US" sz="1800" kern="1200" dirty="0">
                <a:solidFill>
                  <a:schemeClr val="tx1"/>
                </a:solidFill>
                <a:effectLst/>
                <a:latin typeface="+mn-lt"/>
                <a:ea typeface="+mj-ea"/>
                <a:cs typeface="+mj-cs"/>
              </a:rPr>
              <a:t>Family Navigators are available to provide support to families. Their role is to provide families with much needed support to:</a:t>
            </a:r>
          </a:p>
          <a:p>
            <a:pPr marL="285750" indent="-285750">
              <a:buFont typeface="Arial" panose="020B0604020202020204" pitchFamily="34" charset="0"/>
              <a:buChar char="•"/>
            </a:pPr>
            <a:r>
              <a:rPr lang="en-US" sz="1800" dirty="0">
                <a:ea typeface="+mj-ea"/>
                <a:cs typeface="+mj-cs"/>
              </a:rPr>
              <a:t>D</a:t>
            </a:r>
            <a:r>
              <a:rPr lang="en-US" sz="1800" kern="1200" dirty="0">
                <a:solidFill>
                  <a:schemeClr val="tx1"/>
                </a:solidFill>
                <a:effectLst/>
                <a:latin typeface="+mn-lt"/>
                <a:ea typeface="+mj-ea"/>
                <a:cs typeface="+mj-cs"/>
              </a:rPr>
              <a:t>iscover any information they need</a:t>
            </a:r>
          </a:p>
          <a:p>
            <a:pPr marL="285750" indent="-285750">
              <a:buFont typeface="Arial" panose="020B0604020202020204" pitchFamily="34" charset="0"/>
              <a:buChar char="•"/>
            </a:pPr>
            <a:r>
              <a:rPr lang="en-US" sz="1800" dirty="0">
                <a:ea typeface="+mj-ea"/>
                <a:cs typeface="+mj-cs"/>
              </a:rPr>
              <a:t>C</a:t>
            </a:r>
            <a:r>
              <a:rPr lang="en-US" sz="1800" kern="1200" dirty="0">
                <a:solidFill>
                  <a:schemeClr val="tx1"/>
                </a:solidFill>
                <a:effectLst/>
                <a:latin typeface="+mn-lt"/>
                <a:ea typeface="+mj-ea"/>
                <a:cs typeface="+mj-cs"/>
              </a:rPr>
              <a:t>onnect with peers</a:t>
            </a:r>
          </a:p>
          <a:p>
            <a:pPr marL="285750" indent="-285750">
              <a:buFont typeface="Arial" panose="020B0604020202020204" pitchFamily="34" charset="0"/>
              <a:buChar char="•"/>
            </a:pPr>
            <a:r>
              <a:rPr lang="en-US" sz="1800" kern="1200" dirty="0">
                <a:solidFill>
                  <a:schemeClr val="tx1"/>
                </a:solidFill>
                <a:effectLst/>
                <a:latin typeface="+mn-lt"/>
                <a:ea typeface="+mj-ea"/>
                <a:cs typeface="+mj-cs"/>
              </a:rPr>
              <a:t>Obtain resources and services that will benefit the family</a:t>
            </a:r>
            <a:endParaRPr lang="en-US" sz="1800" u="sng" dirty="0"/>
          </a:p>
          <a:p>
            <a:endParaRPr lang="en-US" sz="1800" u="sng" dirty="0"/>
          </a:p>
          <a:p>
            <a:r>
              <a:rPr lang="en-US" sz="1800" u="sng" dirty="0"/>
              <a:t>How a Family Navigator Can Support You and Your Family: </a:t>
            </a:r>
          </a:p>
          <a:p>
            <a:r>
              <a:rPr lang="en-US" sz="1800" dirty="0"/>
              <a:t>• Provide resource information specific to your family’s     needs </a:t>
            </a:r>
          </a:p>
          <a:p>
            <a:r>
              <a:rPr lang="en-US" sz="1800" dirty="0"/>
              <a:t>• Referral to supporting programs </a:t>
            </a:r>
          </a:p>
          <a:p>
            <a:r>
              <a:rPr lang="en-US" sz="1800" dirty="0"/>
              <a:t>• Connection with peers through support group and direct connections </a:t>
            </a:r>
          </a:p>
          <a:p>
            <a:r>
              <a:rPr lang="en-US" sz="1800" dirty="0"/>
              <a:t>• Advocacy and navigation of your child’s education system </a:t>
            </a:r>
          </a:p>
          <a:p>
            <a:r>
              <a:rPr lang="en-US" sz="1800" dirty="0"/>
              <a:t>• Navigation of the Department of Mental Health (DMH)</a:t>
            </a:r>
          </a:p>
        </p:txBody>
      </p:sp>
      <p:sp>
        <p:nvSpPr>
          <p:cNvPr id="56" name="Rectangle 5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62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E0443E-3498-E030-0849-DAAC7CD9FDE1}"/>
              </a:ext>
            </a:extLst>
          </p:cNvPr>
          <p:cNvSpPr>
            <a:spLocks noGrp="1"/>
          </p:cNvSpPr>
          <p:nvPr>
            <p:ph type="body" sz="half" idx="2"/>
          </p:nvPr>
        </p:nvSpPr>
        <p:spPr>
          <a:xfrm>
            <a:off x="546100" y="228600"/>
            <a:ext cx="10993627" cy="2194559"/>
          </a:xfrm>
        </p:spPr>
        <p:txBody>
          <a:bodyPr vert="horz" lIns="91440" tIns="45720" rIns="91440" bIns="45720" rtlCol="0" anchor="ctr">
            <a:normAutofit/>
          </a:bodyPr>
          <a:lstStyle/>
          <a:p>
            <a:pPr algn="ctr"/>
            <a:r>
              <a:rPr lang="en-US" sz="2000" dirty="0">
                <a:effectLst/>
              </a:rPr>
              <a:t>F.R.I.E.N.D.S.</a:t>
            </a:r>
          </a:p>
          <a:p>
            <a:pPr algn="ctr"/>
            <a:r>
              <a:rPr lang="en-US" sz="1800" dirty="0">
                <a:effectLst/>
              </a:rPr>
              <a:t>Stands for Finding Resources Important Everyday Needs and Disability Services - is a central hub for families to call, email, or visit when they need help finding resources within the community to help their loved ones. Through F.R.I.E.N.D.S., Sunnyhill partners with various agencies to ensure the needs of the developmentally disabled are being met to the fullest by connecting families with the information they need. Whether it's finding recreational opportunities, residential placement, or helping navigating the school system, F.R.I.E.N.D.S. is available to help!</a:t>
            </a:r>
          </a:p>
          <a:p>
            <a:pPr indent="-228600">
              <a:buFont typeface="Arial" panose="020B0604020202020204" pitchFamily="34" charset="0"/>
              <a:buChar char="•"/>
            </a:pPr>
            <a:endParaRPr lang="en-US" sz="1200" dirty="0"/>
          </a:p>
        </p:txBody>
      </p:sp>
      <p:sp>
        <p:nvSpPr>
          <p:cNvPr id="87" name="Rectangle 86">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DE398FEC-9310-C68D-CE1C-850ED7035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086" y="2742397"/>
            <a:ext cx="3518524" cy="3291840"/>
          </a:xfrm>
          <a:prstGeom prst="rect">
            <a:avLst/>
          </a:prstGeom>
        </p:spPr>
      </p:pic>
      <p:sp>
        <p:nvSpPr>
          <p:cNvPr id="91"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Logo&#10;&#10;Description automatically generated">
            <a:extLst>
              <a:ext uri="{FF2B5EF4-FFF2-40B4-BE49-F238E27FC236}">
                <a16:creationId xmlns:a16="http://schemas.microsoft.com/office/drawing/2014/main" id="{EEEC62A6-5361-B572-C041-6F5948F80CBF}"/>
              </a:ext>
            </a:extLst>
          </p:cNvPr>
          <p:cNvPicPr>
            <a:picLocks noGrp="1" noChangeAspect="1"/>
          </p:cNvPicPr>
          <p:nvPr>
            <p:ph type="pic" idx="1"/>
          </p:nvPr>
        </p:nvPicPr>
        <p:blipFill>
          <a:blip r:embed="rId4" cstate="hqprint">
            <a:extLst>
              <a:ext uri="{28A0092B-C50C-407E-A947-70E740481C1C}">
                <a14:useLocalDpi xmlns:a14="http://schemas.microsoft.com/office/drawing/2010/main" val="0"/>
              </a:ext>
            </a:extLst>
          </a:blip>
          <a:srcRect t="562" b="562"/>
          <a:stretch>
            <a:fillRect/>
          </a:stretch>
        </p:blipFill>
        <p:spPr>
          <a:xfrm>
            <a:off x="6976344" y="2742397"/>
            <a:ext cx="4174616" cy="3291840"/>
          </a:xfrm>
          <a:prstGeom prst="rect">
            <a:avLst/>
          </a:prstGeom>
        </p:spPr>
      </p:pic>
    </p:spTree>
    <p:extLst>
      <p:ext uri="{BB962C8B-B14F-4D97-AF65-F5344CB8AC3E}">
        <p14:creationId xmlns:p14="http://schemas.microsoft.com/office/powerpoint/2010/main" val="237856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46" name="Isosceles Triangle 45">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B76B96B-53EA-1E58-1149-80B0ACAA1A5A}"/>
              </a:ext>
            </a:extLst>
          </p:cNvPr>
          <p:cNvSpPr>
            <a:spLocks noGrp="1"/>
          </p:cNvSpPr>
          <p:nvPr>
            <p:ph idx="1"/>
          </p:nvPr>
        </p:nvSpPr>
        <p:spPr>
          <a:xfrm>
            <a:off x="5300348" y="812799"/>
            <a:ext cx="5651284" cy="5502053"/>
          </a:xfrm>
        </p:spPr>
        <p:txBody>
          <a:bodyPr>
            <a:normAutofit/>
          </a:bodyPr>
          <a:lstStyle/>
          <a:p>
            <a:pPr marL="0" indent="0">
              <a:buNone/>
            </a:pPr>
            <a:r>
              <a:rPr lang="en-US" sz="2000" dirty="0">
                <a:effectLst/>
              </a:rPr>
              <a:t>Receiving a disability diagnosis or navigating a transition can be overwhelming to families. UCP Heartland offers a personal, one-on-one service through the Services Navigator Program. </a:t>
            </a:r>
            <a:r>
              <a:rPr lang="en-US" sz="2000" i="0" dirty="0">
                <a:effectLst/>
              </a:rPr>
              <a:t>Families can start to engage our Services Navigator Program </a:t>
            </a:r>
            <a:r>
              <a:rPr lang="en-US" sz="2000" dirty="0">
                <a:effectLst/>
              </a:rPr>
              <a:t>any time.</a:t>
            </a:r>
            <a:endParaRPr lang="en-US" sz="2000" i="0" dirty="0">
              <a:effectLst/>
            </a:endParaRPr>
          </a:p>
          <a:p>
            <a:pPr lvl="1"/>
            <a:r>
              <a:rPr lang="en-US" sz="2000" dirty="0"/>
              <a:t>The UCP team connects individuals and families</a:t>
            </a:r>
            <a:r>
              <a:rPr lang="en-US" sz="2000" i="0" dirty="0">
                <a:effectLst/>
              </a:rPr>
              <a:t> to programs and services. </a:t>
            </a:r>
          </a:p>
          <a:p>
            <a:pPr lvl="1"/>
            <a:r>
              <a:rPr lang="en-US" sz="2000" i="0" dirty="0">
                <a:effectLst/>
              </a:rPr>
              <a:t>They provide guidance on where to turn </a:t>
            </a:r>
          </a:p>
          <a:p>
            <a:pPr lvl="1"/>
            <a:r>
              <a:rPr lang="en-US" sz="2000" i="0" dirty="0">
                <a:effectLst/>
              </a:rPr>
              <a:t>Assist with  assessing needs</a:t>
            </a:r>
          </a:p>
          <a:p>
            <a:pPr lvl="1"/>
            <a:r>
              <a:rPr lang="en-US" sz="2000" i="0" dirty="0">
                <a:effectLst/>
              </a:rPr>
              <a:t>Coordinate introductions</a:t>
            </a:r>
          </a:p>
          <a:p>
            <a:pPr lvl="1"/>
            <a:r>
              <a:rPr lang="en-US" sz="2000" dirty="0"/>
              <a:t>P</a:t>
            </a:r>
            <a:r>
              <a:rPr lang="en-US" sz="2000" i="0" dirty="0">
                <a:effectLst/>
              </a:rPr>
              <a:t>rovide information and determine the path to create an optimal service plan. </a:t>
            </a:r>
          </a:p>
          <a:p>
            <a:pPr marL="0" indent="0">
              <a:buNone/>
            </a:pPr>
            <a:r>
              <a:rPr lang="en-US" sz="2000" i="0" dirty="0">
                <a:effectLst/>
              </a:rPr>
              <a:t>They remain connected throughout the process ensuring individual’s/family’s needs are met to their satisfaction.</a:t>
            </a:r>
            <a:endParaRPr lang="en-US" sz="2000" dirty="0"/>
          </a:p>
          <a:p>
            <a:pPr marL="0" indent="0">
              <a:buNone/>
            </a:pPr>
            <a:endParaRPr lang="en-US" sz="2000" dirty="0">
              <a:latin typeface="Calibri" panose="020F0502020204030204" pitchFamily="34" charset="0"/>
              <a:cs typeface="Calibri" panose="020F0502020204030204" pitchFamily="34" charset="0"/>
            </a:endParaRPr>
          </a:p>
        </p:txBody>
      </p:sp>
      <p:grpSp>
        <p:nvGrpSpPr>
          <p:cNvPr id="49" name="Group 48">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50" name="Isosceles Triangle 4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Placeholder 5">
            <a:extLst>
              <a:ext uri="{FF2B5EF4-FFF2-40B4-BE49-F238E27FC236}">
                <a16:creationId xmlns:a16="http://schemas.microsoft.com/office/drawing/2014/main" id="{581B51A7-582C-41E9-E9BE-584BCF58FED2}"/>
              </a:ext>
            </a:extLst>
          </p:cNvPr>
          <p:cNvPicPr>
            <a:picLocks noChangeAspect="1"/>
          </p:cNvPicPr>
          <p:nvPr/>
        </p:nvPicPr>
        <p:blipFill rotWithShape="1">
          <a:blip r:embed="rId3">
            <a:extLst>
              <a:ext uri="{28A0092B-C50C-407E-A947-70E740481C1C}">
                <a14:useLocalDpi xmlns:a14="http://schemas.microsoft.com/office/drawing/2010/main" val="0"/>
              </a:ext>
            </a:extLst>
          </a:blip>
          <a:srcRect l="7405" r="25322"/>
          <a:stretch/>
        </p:blipFill>
        <p:spPr>
          <a:xfrm>
            <a:off x="643468" y="1782981"/>
            <a:ext cx="4656880" cy="3461195"/>
          </a:xfrm>
          <a:prstGeom prst="rect">
            <a:avLst/>
          </a:prstGeom>
          <a:effectLst/>
        </p:spPr>
      </p:pic>
    </p:spTree>
    <p:extLst>
      <p:ext uri="{BB962C8B-B14F-4D97-AF65-F5344CB8AC3E}">
        <p14:creationId xmlns:p14="http://schemas.microsoft.com/office/powerpoint/2010/main" val="1008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3729</TotalTime>
  <Words>2132</Words>
  <Application>Microsoft Office PowerPoint</Application>
  <PresentationFormat>Widescreen</PresentationFormat>
  <Paragraphs>218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Symbol</vt:lpstr>
      <vt:lpstr>Wingdings</vt:lpstr>
      <vt:lpstr>Office Theme</vt:lpstr>
      <vt:lpstr>Family Navigation and Supports</vt:lpstr>
      <vt:lpstr>PowerPoint Presentation</vt:lpstr>
      <vt:lpstr>Why is Family Navigation Needed?</vt:lpstr>
      <vt:lpstr>Who provides Family Navigation Supports?</vt:lpstr>
      <vt:lpstr>PowerPoint Presentation</vt:lpstr>
      <vt:lpstr>When parents first learn their child has autism, they can feel lost, confused, and overwhelmed.   ESMW’s Family Navigators are available to support families by creating an individualized plan that will allow their child to live a full, engaging life in the community. </vt:lpstr>
      <vt:lpstr> </vt:lpstr>
      <vt:lpstr>PowerPoint Presentation</vt:lpstr>
      <vt:lpstr>PowerPoint Presentation</vt:lpstr>
      <vt:lpstr>Collaboration –   How do we collaborate with each other and partner agencies/supports?</vt:lpstr>
      <vt:lpstr>Connections –   Where do we connect families and individuals to for support?</vt:lpstr>
      <vt:lpstr>Education of Individuals and Families Supported</vt:lpstr>
      <vt:lpstr>IDD Gateway Resource Guide</vt:lpstr>
      <vt:lpstr>Questions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Navigation and Supports</dc:title>
  <dc:creator>Tamico Jones</dc:creator>
  <cp:lastModifiedBy>Tamico Jones</cp:lastModifiedBy>
  <cp:revision>68</cp:revision>
  <dcterms:created xsi:type="dcterms:W3CDTF">2022-09-08T18:24:26Z</dcterms:created>
  <dcterms:modified xsi:type="dcterms:W3CDTF">2024-02-13T18:18:23Z</dcterms:modified>
</cp:coreProperties>
</file>